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83" r:id="rId3"/>
    <p:sldId id="454" r:id="rId4"/>
    <p:sldId id="457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65" r:id="rId13"/>
    <p:sldId id="466" r:id="rId14"/>
    <p:sldId id="470" r:id="rId15"/>
    <p:sldId id="468" r:id="rId16"/>
    <p:sldId id="469" r:id="rId17"/>
    <p:sldId id="472" r:id="rId18"/>
    <p:sldId id="475" r:id="rId19"/>
    <p:sldId id="473" r:id="rId20"/>
    <p:sldId id="471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0" autoAdjust="0"/>
    <p:restoredTop sz="96127" autoAdjust="0"/>
  </p:normalViewPr>
  <p:slideViewPr>
    <p:cSldViewPr>
      <p:cViewPr>
        <p:scale>
          <a:sx n="100" d="100"/>
          <a:sy n="100" d="100"/>
        </p:scale>
        <p:origin x="-96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027E-FD26-4005-959D-7B4DDF3FA2CB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6996-2940-4416-A1B9-45A59BCDAD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6996-2940-4416-A1B9-45A59BCDAD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4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1F0402AD-50AE-42B3-A1AE-C0524D495D1C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B3F656E-5C8D-4B2D-BC3E-D84181799D5F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B76709B-F18F-4DFB-ABA6-A4975F3C083F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04AA789-6648-4C13-8606-F0BDEBE5E18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04AA789-6648-4C13-8606-F0BDEBE5E18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BCFFD49C-B999-4C1A-B515-CD628746BC6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24D69C3-0D4A-4963-B655-9CF795A59F5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24D69C3-0D4A-4963-B655-9CF795A59F5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24D69C3-0D4A-4963-B655-9CF795A59F5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24D69C3-0D4A-4963-B655-9CF795A59F5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8C1D828-0C0C-4744-B460-6DC37B2D5E7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24D69C3-0D4A-4963-B655-9CF795A59F5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8C1D828-0C0C-4744-B460-6DC37B2D5E7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7D0AFCA-9F6B-4228-A06E-6F218AAD7FD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AEA0F939-E1A0-499E-A539-E59FB838FB08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2D22905-D188-4F95-95FC-38094544832C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67CC669-9484-45D7-9A07-C6482AA9FB4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54244B2-2589-40C9-9D5F-51805949522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A5C8E7B-5FC8-4CBC-A2AF-29CF96DBDD86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5B90-5919-426D-9FC7-4414B1939A03}" type="datetimeFigureOut">
              <a:rPr lang="en-GB" smtClean="0"/>
              <a:pPr/>
              <a:t>07/08/2013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core Course on Modeling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>
            <a:normAutofit/>
          </a:bodyPr>
          <a:lstStyle/>
          <a:p>
            <a:r>
              <a:rPr lang="nl-NL" sz="1600" dirty="0" err="1"/>
              <a:t>Introduction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Modeling</a:t>
            </a:r>
          </a:p>
          <a:p>
            <a:r>
              <a:rPr lang="nl-NL" sz="1600" dirty="0"/>
              <a:t>0LAB0 0LBB0 0LCB0 </a:t>
            </a:r>
            <a:r>
              <a:rPr lang="nl-NL" sz="1600" dirty="0" smtClean="0"/>
              <a:t>0LDB0</a:t>
            </a:r>
          </a:p>
          <a:p>
            <a:r>
              <a:rPr lang="nl-NL" sz="1600" dirty="0" smtClean="0">
                <a:hlinkClick r:id="rId3"/>
              </a:rPr>
              <a:t>c.w.a.m.v.overveld@tue.nl</a:t>
            </a:r>
            <a:endParaRPr lang="nl-NL" sz="1600" dirty="0"/>
          </a:p>
          <a:p>
            <a:r>
              <a:rPr lang="nl-NL" sz="1600" dirty="0" smtClean="0">
                <a:hlinkClick r:id="rId4"/>
              </a:rPr>
              <a:t>v.a.j.borghuis@tue.nl</a:t>
            </a:r>
            <a:r>
              <a:rPr lang="nl-NL" sz="1600" dirty="0" smtClean="0"/>
              <a:t> </a:t>
            </a:r>
          </a:p>
          <a:p>
            <a:endParaRPr lang="nl-NL" sz="1600" dirty="0"/>
          </a:p>
          <a:p>
            <a:r>
              <a:rPr lang="nl-NL" sz="1600" dirty="0" smtClean="0"/>
              <a:t>S.26</a:t>
            </a:r>
            <a:endParaRPr lang="en-US" sz="1600" dirty="0"/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2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46799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aggregated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</a:t>
            </a: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system: Internet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traffic</a:t>
            </a:r>
          </a:p>
          <a:p>
            <a:pPr marL="0" indent="0"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document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archiving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84681" name="Picture 9" descr="Red X Cross Wrong No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66" y="987574"/>
            <a:ext cx="996950" cy="747713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4" name="Picture 12" descr="Check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06078"/>
            <a:ext cx="1060450" cy="795338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 descr="http://cdn.morguefile.com/imageData/public/files/p/ppdigital/preview/fldr_2005_01_08/file00013840405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20538"/>
            <a:ext cx="3888432" cy="51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hoek 19"/>
          <p:cNvSpPr/>
          <p:nvPr/>
        </p:nvSpPr>
        <p:spPr>
          <a:xfrm rot="5400000">
            <a:off x="6775757" y="209618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</a:t>
            </a:r>
            <a:r>
              <a:rPr lang="en-US" sz="800" dirty="0" smtClean="0">
                <a:solidFill>
                  <a:schemeClr val="bg1"/>
                </a:solidFill>
              </a:rPr>
              <a:t>cdn.morguefile.com/imageData/public/files/p/ppdigital/preview/fldr_2005_01_08/file0001384040598.jpg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have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a model?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4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46799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aggregated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</a:t>
            </a: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system: Internet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traffic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analyse performance bottlenecks</a:t>
            </a:r>
          </a:p>
        </p:txBody>
      </p:sp>
      <p:pic>
        <p:nvPicPr>
          <p:cNvPr id="284681" name="Picture 9" descr="Red X Cross Wrong No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66" y="987574"/>
            <a:ext cx="996950" cy="747713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4" name="Picture 12" descr="Check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06078"/>
            <a:ext cx="1060450" cy="795338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http://cdn.morguefile.com/imageData/public/files/m/matthewhull/preview/fldr_2008_11_28/file000101926529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8"/>
          <a:stretch/>
        </p:blipFill>
        <p:spPr bwMode="auto">
          <a:xfrm>
            <a:off x="5292080" y="0"/>
            <a:ext cx="38519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hoek 16"/>
          <p:cNvSpPr/>
          <p:nvPr/>
        </p:nvSpPr>
        <p:spPr>
          <a:xfrm rot="5400000">
            <a:off x="6313972" y="2730126"/>
            <a:ext cx="55164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http://cdn.morguefile.com/imageData/public/files/m/matthewhull/preview/fldr_2008_11_28/file0001019265291.jpg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have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a model?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62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2734" y="914400"/>
            <a:ext cx="83380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Validation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</a:t>
            </a:r>
            <a:r>
              <a:rPr lang="nl-NL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right model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/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consistency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- </a:t>
            </a:r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</a:t>
            </a: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e.g. are cat.-III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correct?</a:t>
            </a: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does the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intuitively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/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consistency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- </a:t>
            </a:r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e.g. are cat.-II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4" name="Picture 4" descr="http://cdn.morguefile.com/imageData/public/files/a/anitapatterson/preview/fldr_2004_09_03/file00018172256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0"/>
            <a:ext cx="385762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5400000">
            <a:off x="6237602" y="2725184"/>
            <a:ext cx="56703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http://cdn.morguefile.com/imageData/public/files/a/anitapatterson/preview/fldr_2004_09_03/file0001817225686.jpg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validation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verification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15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http://cdn.morguefile.com/imageData/public/files/c/chelle/preview/fldr_2008_11_08/file00091085131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8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0"/>
            <a:ext cx="385762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92734" y="914400"/>
            <a:ext cx="83380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Validation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</a:t>
            </a:r>
            <a:r>
              <a:rPr lang="nl-NL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right model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/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consistency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- </a:t>
            </a:r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</a:t>
            </a: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e.g. are cat.-III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correct?</a:t>
            </a: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does the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intuitively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/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consistency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- </a:t>
            </a:r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e.g. are cat.-II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4400" y="3219822"/>
            <a:ext cx="86260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Verification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the model right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/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consistency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conceptual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</a:t>
            </a: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e.g. are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dimensions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correct?</a:t>
            </a: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is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graph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a-cyclic?</a:t>
            </a: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are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within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admitted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bounds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cf. types?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436166" y="2460709"/>
            <a:ext cx="51501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http://cdn.morguefile.com/imageData/public/files/c/chelle/preview/fldr_2008_11_08/file000910851312.jpg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validation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verification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088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4400" y="3219822"/>
            <a:ext cx="86260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Verification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the model right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/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consistency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conceptual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formal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</a:t>
            </a: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e.g. are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dimensions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correct?</a:t>
            </a: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is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graph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a-cyclic?</a:t>
            </a: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are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within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admitted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bounds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cf. types?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92734" y="914400"/>
            <a:ext cx="83380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Validation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</a:t>
            </a:r>
            <a:r>
              <a:rPr lang="nl-NL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right model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/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consistency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- </a:t>
            </a:r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</a:t>
            </a: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e.g. are cat.-III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correct?</a:t>
            </a: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does the model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intuitively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/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consistency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- </a:t>
            </a:r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algn="l" eaLnBrk="1" hangingPunct="1"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e.g. are cat.-II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4579939" y="1697831"/>
            <a:ext cx="4716462" cy="3008710"/>
            <a:chOff x="4579939" y="1697831"/>
            <a:chExt cx="4716462" cy="3008710"/>
          </a:xfrm>
        </p:grpSpPr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7731126" y="1702594"/>
              <a:ext cx="1565275" cy="1010841"/>
            </a:xfrm>
            <a:prstGeom prst="ellipse">
              <a:avLst/>
            </a:prstGeom>
            <a:solidFill>
              <a:srgbClr val="FF99CC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180975" indent="-180975">
                <a:buFontTx/>
                <a:buNone/>
              </a:pPr>
              <a:r>
                <a:rPr lang="nl-NL"/>
                <a:t>model</a:t>
              </a: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4579939" y="1697831"/>
              <a:ext cx="1565275" cy="1010841"/>
            </a:xfrm>
            <a:prstGeom prst="ellipse">
              <a:avLst/>
            </a:prstGeom>
            <a:solidFill>
              <a:srgbClr val="FF99CC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180975" indent="-180975">
                <a:buFontTx/>
                <a:buNone/>
              </a:pPr>
              <a:r>
                <a:rPr lang="nl-NL" sz="1800"/>
                <a:t>modeled </a:t>
              </a:r>
            </a:p>
            <a:p>
              <a:pPr marL="180975" indent="-180975">
                <a:buFontTx/>
                <a:buNone/>
              </a:pPr>
              <a:r>
                <a:rPr lang="nl-NL" sz="1800"/>
                <a:t>system</a:t>
              </a: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6092826" y="3695700"/>
              <a:ext cx="1565275" cy="1010841"/>
            </a:xfrm>
            <a:prstGeom prst="ellipse">
              <a:avLst/>
            </a:prstGeom>
            <a:solidFill>
              <a:srgbClr val="FF99CC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180975" indent="-180975">
                <a:buFontTx/>
                <a:buNone/>
              </a:pPr>
              <a:r>
                <a:rPr lang="nl-NL"/>
                <a:t>purpose</a:t>
              </a: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6237288" y="2380060"/>
              <a:ext cx="1223962" cy="756047"/>
            </a:xfrm>
            <a:prstGeom prst="ellipse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180975" indent="-180975">
                <a:buFontTx/>
                <a:buNone/>
                <a:defRPr/>
              </a:pPr>
              <a:r>
                <a:rPr lang="nl-NL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confidence</a:t>
              </a:r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 rot="-1826437">
              <a:off x="7172325" y="2271713"/>
              <a:ext cx="693738" cy="428625"/>
            </a:xfrm>
            <a:prstGeom prst="rightArrow">
              <a:avLst>
                <a:gd name="adj1" fmla="val 50000"/>
                <a:gd name="adj2" fmla="val 30347"/>
              </a:avLst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180975" indent="-180975" algn="l">
                <a:buFontTx/>
                <a:buNone/>
              </a:pPr>
              <a:r>
                <a:rPr lang="nl-NL" sz="800"/>
                <a:t>  </a:t>
              </a:r>
              <a:r>
                <a:rPr lang="nl-NL" sz="1400"/>
                <a:t>needs</a:t>
              </a: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5400000">
              <a:off x="6501805" y="3147021"/>
              <a:ext cx="677466" cy="488950"/>
            </a:xfrm>
            <a:prstGeom prst="rightArrow">
              <a:avLst>
                <a:gd name="adj1" fmla="val 50000"/>
                <a:gd name="adj2" fmla="val 46185"/>
              </a:avLst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180975" indent="-180975" algn="l">
                <a:buFontTx/>
                <a:buNone/>
              </a:pPr>
              <a:r>
                <a:rPr lang="nl-NL" sz="800"/>
                <a:t>  </a:t>
              </a:r>
              <a:r>
                <a:rPr lang="nl-NL" sz="1400"/>
                <a:t>needs</a:t>
              </a: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1902075">
              <a:off x="5803901" y="2243137"/>
              <a:ext cx="720725" cy="425054"/>
            </a:xfrm>
            <a:prstGeom prst="leftArrow">
              <a:avLst>
                <a:gd name="adj1" fmla="val 50000"/>
                <a:gd name="adj2" fmla="val 31793"/>
              </a:avLst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180975" indent="-180975" algn="l">
                <a:buFontTx/>
                <a:buNone/>
              </a:pPr>
              <a:r>
                <a:rPr lang="nl-NL" sz="1400"/>
                <a:t>needs</a:t>
              </a:r>
            </a:p>
          </p:txBody>
        </p:sp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 rot="15747">
              <a:off x="6092826" y="1972866"/>
              <a:ext cx="1655763" cy="360759"/>
            </a:xfrm>
            <a:prstGeom prst="rightArrow">
              <a:avLst>
                <a:gd name="adj1" fmla="val 50000"/>
                <a:gd name="adj2" fmla="val 86056"/>
              </a:avLst>
            </a:prstGeom>
            <a:solidFill>
              <a:srgbClr val="00CC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180975" indent="-180975">
                <a:buFontTx/>
                <a:buNone/>
              </a:pPr>
              <a:r>
                <a:rPr lang="nl-NL" sz="1400"/>
                <a:t>  represented by</a:t>
              </a:r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 rot="17916627" flipH="1">
              <a:off x="7022704" y="2932510"/>
              <a:ext cx="1350169" cy="619125"/>
            </a:xfrm>
            <a:prstGeom prst="rightArrow">
              <a:avLst>
                <a:gd name="adj1" fmla="val 50000"/>
                <a:gd name="adj2" fmla="val 72692"/>
              </a:avLst>
            </a:prstGeom>
            <a:solidFill>
              <a:srgbClr val="00CC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180975" indent="-180975">
                <a:buFontTx/>
                <a:buNone/>
              </a:pPr>
              <a:r>
                <a:rPr lang="nl-NL" sz="1400"/>
                <a:t>should fulfill</a:t>
              </a:r>
            </a:p>
          </p:txBody>
        </p:sp>
        <p:sp>
          <p:nvSpPr>
            <p:cNvPr id="23" name="AutoShape 16"/>
            <p:cNvSpPr>
              <a:spLocks noChangeArrowheads="1"/>
            </p:cNvSpPr>
            <p:nvPr/>
          </p:nvSpPr>
          <p:spPr bwMode="auto">
            <a:xfrm rot="3682068" flipH="1">
              <a:off x="5375871" y="2942631"/>
              <a:ext cx="1327547" cy="576262"/>
            </a:xfrm>
            <a:prstGeom prst="rightArrow">
              <a:avLst>
                <a:gd name="adj1" fmla="val 50000"/>
                <a:gd name="adj2" fmla="val 76791"/>
              </a:avLst>
            </a:prstGeom>
            <a:solidFill>
              <a:srgbClr val="00CC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180975" indent="-180975">
                <a:buFontTx/>
                <a:buNone/>
              </a:pPr>
              <a:r>
                <a:rPr lang="nl-NL" sz="1400"/>
                <a:t>with respect to </a:t>
              </a: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7962900" y="1793082"/>
              <a:ext cx="10795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sz="1400"/>
                <a:t>conceptual &amp;</a:t>
              </a: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7964488" y="1968104"/>
              <a:ext cx="10795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sz="1400"/>
                <a:t>formal</a:t>
              </a:r>
            </a:p>
          </p:txBody>
        </p:sp>
      </p:grpSp>
      <p:sp>
        <p:nvSpPr>
          <p:cNvPr id="32" name="Oval 26"/>
          <p:cNvSpPr>
            <a:spLocks noChangeArrowheads="1"/>
          </p:cNvSpPr>
          <p:nvPr/>
        </p:nvSpPr>
        <p:spPr bwMode="auto">
          <a:xfrm>
            <a:off x="17960" y="1275605"/>
            <a:ext cx="5490144" cy="4222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17960" y="2337416"/>
            <a:ext cx="4489476" cy="420667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107951" y="3651870"/>
            <a:ext cx="5638035" cy="432048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3" name="Ovaal 2"/>
          <p:cNvSpPr/>
          <p:nvPr/>
        </p:nvSpPr>
        <p:spPr>
          <a:xfrm>
            <a:off x="6012160" y="1923678"/>
            <a:ext cx="1762832" cy="4119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al 34"/>
          <p:cNvSpPr/>
          <p:nvPr/>
        </p:nvSpPr>
        <p:spPr>
          <a:xfrm rot="18278565">
            <a:off x="6809365" y="3035698"/>
            <a:ext cx="1762832" cy="4119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al 35"/>
          <p:cNvSpPr/>
          <p:nvPr/>
        </p:nvSpPr>
        <p:spPr>
          <a:xfrm>
            <a:off x="7658101" y="1635646"/>
            <a:ext cx="1738435" cy="111819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validation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verification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14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" grpId="0" animBg="1"/>
      <p:bldP spid="3" grpId="1" animBg="1"/>
      <p:bldP spid="35" grpId="0" animBg="1"/>
      <p:bldP spid="35" grpId="1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179388" y="927795"/>
            <a:ext cx="1727200" cy="377428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marL="180975" indent="-180975"/>
            <a:endParaRPr lang="nl-NL"/>
          </a:p>
        </p:txBody>
      </p:sp>
      <p:sp>
        <p:nvSpPr>
          <p:cNvPr id="296974" name="Oval 14"/>
          <p:cNvSpPr>
            <a:spLocks noChangeArrowheads="1"/>
          </p:cNvSpPr>
          <p:nvPr/>
        </p:nvSpPr>
        <p:spPr bwMode="auto">
          <a:xfrm>
            <a:off x="-36512" y="3832000"/>
            <a:ext cx="2233613" cy="1044006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296976" name="AutoShape 16"/>
          <p:cNvSpPr>
            <a:spLocks noChangeArrowheads="1"/>
          </p:cNvSpPr>
          <p:nvPr/>
        </p:nvSpPr>
        <p:spPr bwMode="auto">
          <a:xfrm>
            <a:off x="2195514" y="3723878"/>
            <a:ext cx="2879725" cy="1134666"/>
          </a:xfrm>
          <a:prstGeom prst="leftArrowCallout">
            <a:avLst>
              <a:gd name="adj1" fmla="val 25000"/>
              <a:gd name="adj2" fmla="val 25000"/>
              <a:gd name="adj3" fmla="val 31724"/>
              <a:gd name="adj4" fmla="val 66667"/>
            </a:avLst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>
              <a:buFontTx/>
              <a:buNone/>
            </a:pPr>
            <a:r>
              <a:rPr lang="nl-NL"/>
              <a:t>… based on</a:t>
            </a:r>
          </a:p>
        </p:txBody>
      </p:sp>
      <p:cxnSp>
        <p:nvCxnSpPr>
          <p:cNvPr id="296978" name="AutoShape 18"/>
          <p:cNvCxnSpPr>
            <a:cxnSpLocks noChangeShapeType="1"/>
            <a:stCxn id="15367" idx="6"/>
            <a:endCxn id="296976" idx="0"/>
          </p:cNvCxnSpPr>
          <p:nvPr/>
        </p:nvCxnSpPr>
        <p:spPr bwMode="auto">
          <a:xfrm>
            <a:off x="1906588" y="1116509"/>
            <a:ext cx="2208738" cy="2607369"/>
          </a:xfrm>
          <a:prstGeom prst="curvedConnector2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94400" y="3218400"/>
            <a:ext cx="86260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erification</a:t>
            </a:r>
            <a:endParaRPr lang="nl-NL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endParaRPr lang="nl-NL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accuracy</a:t>
            </a:r>
            <a:endParaRPr lang="nl-NL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precision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94400" y="843558"/>
            <a:ext cx="8338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Validation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validation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verification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36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1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296974" grpId="0" animBg="1"/>
      <p:bldP spid="296976" grpId="0" animBg="1"/>
      <p:bldP spid="17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validation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verification</a:t>
            </a:r>
            <a:endParaRPr lang="nl-NL" sz="3200" dirty="0">
              <a:latin typeface="+mn-lt"/>
            </a:endParaRPr>
          </a:p>
        </p:txBody>
      </p:sp>
      <p:grpSp>
        <p:nvGrpSpPr>
          <p:cNvPr id="69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70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7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kstvak 75"/>
          <p:cNvSpPr txBox="1"/>
          <p:nvPr/>
        </p:nvSpPr>
        <p:spPr>
          <a:xfrm>
            <a:off x="2195736" y="1098485"/>
            <a:ext cx="5400600" cy="2616101"/>
          </a:xfrm>
          <a:prstGeom prst="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seem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kstvak 76"/>
          <p:cNvSpPr txBox="1"/>
          <p:nvPr/>
        </p:nvSpPr>
        <p:spPr>
          <a:xfrm>
            <a:off x="3956356" y="889729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194400" y="3218400"/>
            <a:ext cx="86260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 typeface="Arial" charset="0"/>
              <a:buNone/>
            </a:pPr>
            <a:endParaRPr lang="nl-NL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endParaRPr lang="nl-NL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accuracy</a:t>
            </a:r>
            <a:endParaRPr lang="nl-NL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precision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7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13"/>
          <p:cNvSpPr txBox="1">
            <a:spLocks noChangeArrowheads="1"/>
          </p:cNvSpPr>
          <p:nvPr/>
        </p:nvSpPr>
        <p:spPr bwMode="auto">
          <a:xfrm>
            <a:off x="194400" y="3219822"/>
            <a:ext cx="86260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 typeface="Arial" charset="0"/>
              <a:buNone/>
            </a:pPr>
            <a:endParaRPr lang="nl-NL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endParaRPr lang="nl-NL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accuracy</a:t>
            </a:r>
            <a:endParaRPr lang="nl-NL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precision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7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7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84664" y="1945482"/>
            <a:ext cx="1951037" cy="1456135"/>
            <a:chOff x="2683" y="1470"/>
            <a:chExt cx="1229" cy="1223"/>
          </a:xfrm>
        </p:grpSpPr>
        <p:sp>
          <p:nvSpPr>
            <p:cNvPr id="17475" name="Oval 13"/>
            <p:cNvSpPr>
              <a:spLocks noChangeArrowheads="1"/>
            </p:cNvSpPr>
            <p:nvPr/>
          </p:nvSpPr>
          <p:spPr bwMode="auto">
            <a:xfrm>
              <a:off x="2683" y="1470"/>
              <a:ext cx="1229" cy="1223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6" name="Oval 14"/>
            <p:cNvSpPr>
              <a:spLocks noChangeArrowheads="1"/>
            </p:cNvSpPr>
            <p:nvPr/>
          </p:nvSpPr>
          <p:spPr bwMode="auto">
            <a:xfrm>
              <a:off x="2813" y="1600"/>
              <a:ext cx="962" cy="941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7" name="Oval 15"/>
            <p:cNvSpPr>
              <a:spLocks noChangeArrowheads="1"/>
            </p:cNvSpPr>
            <p:nvPr/>
          </p:nvSpPr>
          <p:spPr bwMode="auto">
            <a:xfrm>
              <a:off x="2943" y="1729"/>
              <a:ext cx="682" cy="679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8" name="Oval 16"/>
            <p:cNvSpPr>
              <a:spLocks noChangeArrowheads="1"/>
            </p:cNvSpPr>
            <p:nvPr/>
          </p:nvSpPr>
          <p:spPr bwMode="auto">
            <a:xfrm>
              <a:off x="3091" y="1866"/>
              <a:ext cx="397" cy="396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659564" y="3687366"/>
            <a:ext cx="1951037" cy="1456134"/>
            <a:chOff x="2683" y="1470"/>
            <a:chExt cx="1229" cy="1223"/>
          </a:xfrm>
        </p:grpSpPr>
        <p:sp>
          <p:nvSpPr>
            <p:cNvPr id="17471" name="Oval 19"/>
            <p:cNvSpPr>
              <a:spLocks noChangeArrowheads="1"/>
            </p:cNvSpPr>
            <p:nvPr/>
          </p:nvSpPr>
          <p:spPr bwMode="auto">
            <a:xfrm>
              <a:off x="2683" y="1470"/>
              <a:ext cx="1229" cy="1223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2" name="Oval 20"/>
            <p:cNvSpPr>
              <a:spLocks noChangeArrowheads="1"/>
            </p:cNvSpPr>
            <p:nvPr/>
          </p:nvSpPr>
          <p:spPr bwMode="auto">
            <a:xfrm>
              <a:off x="2813" y="1600"/>
              <a:ext cx="962" cy="941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3" name="Oval 21"/>
            <p:cNvSpPr>
              <a:spLocks noChangeArrowheads="1"/>
            </p:cNvSpPr>
            <p:nvPr/>
          </p:nvSpPr>
          <p:spPr bwMode="auto">
            <a:xfrm>
              <a:off x="2943" y="1729"/>
              <a:ext cx="682" cy="679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4" name="Oval 22"/>
            <p:cNvSpPr>
              <a:spLocks noChangeArrowheads="1"/>
            </p:cNvSpPr>
            <p:nvPr/>
          </p:nvSpPr>
          <p:spPr bwMode="auto">
            <a:xfrm>
              <a:off x="3091" y="1866"/>
              <a:ext cx="397" cy="396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356100" y="3651647"/>
            <a:ext cx="1951038" cy="1456134"/>
            <a:chOff x="2683" y="1470"/>
            <a:chExt cx="1229" cy="1223"/>
          </a:xfrm>
        </p:grpSpPr>
        <p:sp>
          <p:nvSpPr>
            <p:cNvPr id="17467" name="Oval 24"/>
            <p:cNvSpPr>
              <a:spLocks noChangeArrowheads="1"/>
            </p:cNvSpPr>
            <p:nvPr/>
          </p:nvSpPr>
          <p:spPr bwMode="auto">
            <a:xfrm>
              <a:off x="2683" y="1470"/>
              <a:ext cx="1229" cy="1223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8" name="Oval 25"/>
            <p:cNvSpPr>
              <a:spLocks noChangeArrowheads="1"/>
            </p:cNvSpPr>
            <p:nvPr/>
          </p:nvSpPr>
          <p:spPr bwMode="auto">
            <a:xfrm>
              <a:off x="2813" y="1600"/>
              <a:ext cx="962" cy="941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9" name="Oval 26"/>
            <p:cNvSpPr>
              <a:spLocks noChangeArrowheads="1"/>
            </p:cNvSpPr>
            <p:nvPr/>
          </p:nvSpPr>
          <p:spPr bwMode="auto">
            <a:xfrm>
              <a:off x="2943" y="1729"/>
              <a:ext cx="682" cy="679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0" name="Oval 27"/>
            <p:cNvSpPr>
              <a:spLocks noChangeArrowheads="1"/>
            </p:cNvSpPr>
            <p:nvPr/>
          </p:nvSpPr>
          <p:spPr bwMode="auto">
            <a:xfrm>
              <a:off x="3091" y="1866"/>
              <a:ext cx="397" cy="396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588125" y="1924050"/>
            <a:ext cx="1951038" cy="1456135"/>
            <a:chOff x="2683" y="1470"/>
            <a:chExt cx="1229" cy="1223"/>
          </a:xfrm>
        </p:grpSpPr>
        <p:sp>
          <p:nvSpPr>
            <p:cNvPr id="17463" name="Oval 29"/>
            <p:cNvSpPr>
              <a:spLocks noChangeArrowheads="1"/>
            </p:cNvSpPr>
            <p:nvPr/>
          </p:nvSpPr>
          <p:spPr bwMode="auto">
            <a:xfrm>
              <a:off x="2683" y="1470"/>
              <a:ext cx="1229" cy="1223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4" name="Oval 30"/>
            <p:cNvSpPr>
              <a:spLocks noChangeArrowheads="1"/>
            </p:cNvSpPr>
            <p:nvPr/>
          </p:nvSpPr>
          <p:spPr bwMode="auto">
            <a:xfrm>
              <a:off x="2813" y="1600"/>
              <a:ext cx="962" cy="941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5" name="Oval 31"/>
            <p:cNvSpPr>
              <a:spLocks noChangeArrowheads="1"/>
            </p:cNvSpPr>
            <p:nvPr/>
          </p:nvSpPr>
          <p:spPr bwMode="auto">
            <a:xfrm>
              <a:off x="2943" y="1729"/>
              <a:ext cx="682" cy="679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6" name="Oval 32"/>
            <p:cNvSpPr>
              <a:spLocks noChangeArrowheads="1"/>
            </p:cNvSpPr>
            <p:nvPr/>
          </p:nvSpPr>
          <p:spPr bwMode="auto">
            <a:xfrm>
              <a:off x="3091" y="1866"/>
              <a:ext cx="397" cy="396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sp>
        <p:nvSpPr>
          <p:cNvPr id="110627" name="Oval 35"/>
          <p:cNvSpPr>
            <a:spLocks noChangeArrowheads="1"/>
          </p:cNvSpPr>
          <p:nvPr/>
        </p:nvSpPr>
        <p:spPr bwMode="auto">
          <a:xfrm>
            <a:off x="4716464" y="2463403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29" name="Oval 37"/>
          <p:cNvSpPr>
            <a:spLocks noChangeArrowheads="1"/>
          </p:cNvSpPr>
          <p:nvPr/>
        </p:nvSpPr>
        <p:spPr bwMode="auto">
          <a:xfrm>
            <a:off x="5580064" y="2085976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0" name="Oval 38"/>
          <p:cNvSpPr>
            <a:spLocks noChangeArrowheads="1"/>
          </p:cNvSpPr>
          <p:nvPr/>
        </p:nvSpPr>
        <p:spPr bwMode="auto">
          <a:xfrm>
            <a:off x="4787901" y="2895601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1" name="Oval 39"/>
          <p:cNvSpPr>
            <a:spLocks noChangeArrowheads="1"/>
          </p:cNvSpPr>
          <p:nvPr/>
        </p:nvSpPr>
        <p:spPr bwMode="auto">
          <a:xfrm>
            <a:off x="6011864" y="2463403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2" name="Oval 40"/>
          <p:cNvSpPr>
            <a:spLocks noChangeArrowheads="1"/>
          </p:cNvSpPr>
          <p:nvPr/>
        </p:nvSpPr>
        <p:spPr bwMode="auto">
          <a:xfrm>
            <a:off x="4500564" y="3219450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3" name="Oval 41"/>
          <p:cNvSpPr>
            <a:spLocks noChangeArrowheads="1"/>
          </p:cNvSpPr>
          <p:nvPr/>
        </p:nvSpPr>
        <p:spPr bwMode="auto">
          <a:xfrm>
            <a:off x="4932364" y="2625328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4" name="Oval 42"/>
          <p:cNvSpPr>
            <a:spLocks noChangeArrowheads="1"/>
          </p:cNvSpPr>
          <p:nvPr/>
        </p:nvSpPr>
        <p:spPr bwMode="auto">
          <a:xfrm>
            <a:off x="6875464" y="23026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5" name="Oval 43"/>
          <p:cNvSpPr>
            <a:spLocks noChangeArrowheads="1"/>
          </p:cNvSpPr>
          <p:nvPr/>
        </p:nvSpPr>
        <p:spPr bwMode="auto">
          <a:xfrm>
            <a:off x="6732589" y="2356247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6" name="Oval 44"/>
          <p:cNvSpPr>
            <a:spLocks noChangeArrowheads="1"/>
          </p:cNvSpPr>
          <p:nvPr/>
        </p:nvSpPr>
        <p:spPr bwMode="auto">
          <a:xfrm>
            <a:off x="6804026" y="2247901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7" name="Oval 45"/>
          <p:cNvSpPr>
            <a:spLocks noChangeArrowheads="1"/>
          </p:cNvSpPr>
          <p:nvPr/>
        </p:nvSpPr>
        <p:spPr bwMode="auto">
          <a:xfrm>
            <a:off x="6875464" y="2409826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8" name="Oval 46"/>
          <p:cNvSpPr>
            <a:spLocks noChangeArrowheads="1"/>
          </p:cNvSpPr>
          <p:nvPr/>
        </p:nvSpPr>
        <p:spPr bwMode="auto">
          <a:xfrm>
            <a:off x="7596189" y="42457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9" name="Oval 47"/>
          <p:cNvSpPr>
            <a:spLocks noChangeArrowheads="1"/>
          </p:cNvSpPr>
          <p:nvPr/>
        </p:nvSpPr>
        <p:spPr bwMode="auto">
          <a:xfrm>
            <a:off x="7451726" y="4300538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0" name="Oval 48"/>
          <p:cNvSpPr>
            <a:spLocks noChangeArrowheads="1"/>
          </p:cNvSpPr>
          <p:nvPr/>
        </p:nvSpPr>
        <p:spPr bwMode="auto">
          <a:xfrm>
            <a:off x="7524751" y="4192191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1" name="Oval 49"/>
          <p:cNvSpPr>
            <a:spLocks noChangeArrowheads="1"/>
          </p:cNvSpPr>
          <p:nvPr/>
        </p:nvSpPr>
        <p:spPr bwMode="auto">
          <a:xfrm>
            <a:off x="7596189" y="4354116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2" name="Oval 50"/>
          <p:cNvSpPr>
            <a:spLocks noChangeArrowheads="1"/>
          </p:cNvSpPr>
          <p:nvPr/>
        </p:nvSpPr>
        <p:spPr bwMode="auto">
          <a:xfrm>
            <a:off x="3924301" y="4137422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3" name="Oval 51"/>
          <p:cNvSpPr>
            <a:spLocks noChangeArrowheads="1"/>
          </p:cNvSpPr>
          <p:nvPr/>
        </p:nvSpPr>
        <p:spPr bwMode="auto">
          <a:xfrm>
            <a:off x="4787901" y="3759994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4" name="Oval 52"/>
          <p:cNvSpPr>
            <a:spLocks noChangeArrowheads="1"/>
          </p:cNvSpPr>
          <p:nvPr/>
        </p:nvSpPr>
        <p:spPr bwMode="auto">
          <a:xfrm>
            <a:off x="3995739" y="456961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5" name="Oval 53"/>
          <p:cNvSpPr>
            <a:spLocks noChangeArrowheads="1"/>
          </p:cNvSpPr>
          <p:nvPr/>
        </p:nvSpPr>
        <p:spPr bwMode="auto">
          <a:xfrm>
            <a:off x="5219701" y="4137422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6" name="Oval 54"/>
          <p:cNvSpPr>
            <a:spLocks noChangeArrowheads="1"/>
          </p:cNvSpPr>
          <p:nvPr/>
        </p:nvSpPr>
        <p:spPr bwMode="auto">
          <a:xfrm>
            <a:off x="3708401" y="48934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7" name="Oval 55"/>
          <p:cNvSpPr>
            <a:spLocks noChangeArrowheads="1"/>
          </p:cNvSpPr>
          <p:nvPr/>
        </p:nvSpPr>
        <p:spPr bwMode="auto">
          <a:xfrm>
            <a:off x="4140201" y="4300538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8" name="Text Box 56"/>
          <p:cNvSpPr txBox="1">
            <a:spLocks noChangeArrowheads="1"/>
          </p:cNvSpPr>
          <p:nvPr/>
        </p:nvSpPr>
        <p:spPr bwMode="auto">
          <a:xfrm>
            <a:off x="3962400" y="1600200"/>
            <a:ext cx="2362200" cy="200055"/>
          </a:xfrm>
          <a:prstGeom prst="rect">
            <a:avLst/>
          </a:prstGeom>
          <a:solidFill>
            <a:srgbClr val="CCFFFF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ct val="50000"/>
              </a:spcBef>
              <a:buFontTx/>
              <a:buNone/>
              <a:defRPr/>
            </a:pPr>
            <a:r>
              <a:rPr lang="nl-NL" sz="1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</a:t>
            </a:r>
            <a:r>
              <a:rPr lang="nl-NL" sz="1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accuracy</a:t>
            </a:r>
            <a:r>
              <a:rPr lang="nl-NL" sz="1300" b="1" dirty="0"/>
              <a:t> </a:t>
            </a:r>
            <a:r>
              <a:rPr lang="nl-NL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</a:t>
            </a:r>
            <a:r>
              <a:rPr lang="nl-NL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</a:t>
            </a:r>
            <a:endParaRPr lang="nl-NL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649" name="Text Box 57"/>
          <p:cNvSpPr txBox="1">
            <a:spLocks noChangeArrowheads="1"/>
          </p:cNvSpPr>
          <p:nvPr/>
        </p:nvSpPr>
        <p:spPr bwMode="auto">
          <a:xfrm>
            <a:off x="6400800" y="1600200"/>
            <a:ext cx="2362200" cy="200055"/>
          </a:xfrm>
          <a:prstGeom prst="rect">
            <a:avLst/>
          </a:prstGeom>
          <a:solidFill>
            <a:srgbClr val="CCFFFF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ct val="50000"/>
              </a:spcBef>
              <a:buFontTx/>
              <a:buNone/>
              <a:defRPr/>
            </a:pPr>
            <a:r>
              <a:rPr lang="nl-NL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</a:t>
            </a:r>
            <a:r>
              <a:rPr lang="nl-NL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</a:t>
            </a:r>
            <a:r>
              <a:rPr lang="nl-NL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</a:t>
            </a:r>
            <a:r>
              <a:rPr lang="nl-NL" sz="1300" b="1" dirty="0">
                <a:solidFill>
                  <a:srgbClr val="00B050"/>
                </a:solidFill>
              </a:rPr>
              <a:t> </a:t>
            </a:r>
            <a:r>
              <a:rPr lang="nl-NL" sz="1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precision</a:t>
            </a:r>
            <a:endParaRPr lang="nl-NL" sz="13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650" name="Text Box 58"/>
          <p:cNvSpPr txBox="1">
            <a:spLocks noChangeArrowheads="1"/>
          </p:cNvSpPr>
          <p:nvPr/>
        </p:nvSpPr>
        <p:spPr bwMode="auto">
          <a:xfrm>
            <a:off x="3962400" y="3436144"/>
            <a:ext cx="2362200" cy="200055"/>
          </a:xfrm>
          <a:prstGeom prst="rect">
            <a:avLst/>
          </a:prstGeom>
          <a:solidFill>
            <a:srgbClr val="CCFFFF"/>
          </a:solidFill>
          <a:ln w="508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low </a:t>
            </a:r>
            <a:r>
              <a:rPr lang="nl-NL" sz="1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accuracy</a:t>
            </a:r>
            <a:r>
              <a:rPr lang="nl-NL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low </a:t>
            </a:r>
            <a:r>
              <a:rPr lang="nl-NL" sz="1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precision</a:t>
            </a:r>
            <a:endParaRPr lang="nl-NL" sz="1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0651" name="Text Box 59"/>
          <p:cNvSpPr txBox="1">
            <a:spLocks noChangeArrowheads="1"/>
          </p:cNvSpPr>
          <p:nvPr/>
        </p:nvSpPr>
        <p:spPr bwMode="auto">
          <a:xfrm>
            <a:off x="6400800" y="3436144"/>
            <a:ext cx="2286000" cy="184666"/>
          </a:xfrm>
          <a:prstGeom prst="rect">
            <a:avLst/>
          </a:prstGeom>
          <a:solidFill>
            <a:srgbClr val="CCFFFF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ct val="50000"/>
              </a:spcBef>
              <a:buFontTx/>
              <a:buNone/>
              <a:defRPr/>
            </a:pPr>
            <a:r>
              <a:rPr lang="nl-NL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</a:t>
            </a:r>
            <a:r>
              <a:rPr lang="nl-NL" sz="1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accuracy</a:t>
            </a:r>
            <a:r>
              <a:rPr lang="nl-NL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high </a:t>
            </a:r>
            <a:r>
              <a:rPr lang="nl-NL" sz="1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precision</a:t>
            </a:r>
            <a:endParaRPr lang="nl-NL" sz="12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652" name="AutoShape 60"/>
          <p:cNvSpPr>
            <a:spLocks noChangeArrowheads="1"/>
          </p:cNvSpPr>
          <p:nvPr/>
        </p:nvSpPr>
        <p:spPr bwMode="auto">
          <a:xfrm>
            <a:off x="2195514" y="1869281"/>
            <a:ext cx="2160587" cy="1134666"/>
          </a:xfrm>
          <a:prstGeom prst="wedgeEllipseCallout">
            <a:avLst>
              <a:gd name="adj1" fmla="val 59699"/>
              <a:gd name="adj2" fmla="val -53671"/>
            </a:avLst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buFontTx/>
              <a:buNone/>
              <a:defRPr/>
            </a:pPr>
            <a:r>
              <a:rPr lang="nl-NL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bias</a:t>
            </a:r>
            <a:r>
              <a:rPr lang="nl-NL" sz="1400" dirty="0">
                <a:solidFill>
                  <a:srgbClr val="00B050"/>
                </a:solidFill>
              </a:rPr>
              <a:t> (offset, </a:t>
            </a:r>
            <a:r>
              <a:rPr lang="nl-NL" sz="1400" dirty="0" err="1">
                <a:solidFill>
                  <a:srgbClr val="00B050"/>
                </a:solidFill>
              </a:rPr>
              <a:t>systematic</a:t>
            </a:r>
            <a:r>
              <a:rPr lang="nl-NL" sz="1400" dirty="0">
                <a:solidFill>
                  <a:srgbClr val="00B050"/>
                </a:solidFill>
              </a:rPr>
              <a:t> error), </a:t>
            </a:r>
            <a:r>
              <a:rPr lang="nl-NL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</a:t>
            </a:r>
            <a:r>
              <a:rPr lang="nl-NL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spreading</a:t>
            </a:r>
            <a:endParaRPr lang="nl-NL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653" name="Oval 61"/>
          <p:cNvSpPr>
            <a:spLocks noChangeArrowheads="1"/>
          </p:cNvSpPr>
          <p:nvPr/>
        </p:nvSpPr>
        <p:spPr bwMode="auto">
          <a:xfrm>
            <a:off x="6948489" y="2247901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54" name="Oval 62"/>
          <p:cNvSpPr>
            <a:spLocks noChangeArrowheads="1"/>
          </p:cNvSpPr>
          <p:nvPr/>
        </p:nvSpPr>
        <p:spPr bwMode="auto">
          <a:xfrm>
            <a:off x="7019926" y="2356247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55" name="AutoShape 63"/>
          <p:cNvSpPr>
            <a:spLocks noChangeArrowheads="1"/>
          </p:cNvSpPr>
          <p:nvPr/>
        </p:nvSpPr>
        <p:spPr bwMode="auto">
          <a:xfrm>
            <a:off x="6443664" y="2518172"/>
            <a:ext cx="2592387" cy="809625"/>
          </a:xfrm>
          <a:prstGeom prst="wedgeEllipseCallout">
            <a:avLst>
              <a:gd name="adj1" fmla="val -704"/>
              <a:gd name="adj2" fmla="val -136912"/>
            </a:avLst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buFontTx/>
              <a:buNone/>
              <a:defRPr/>
            </a:pPr>
            <a:r>
              <a:rPr lang="nl-NL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</a:t>
            </a:r>
            <a:r>
              <a:rPr lang="nl-NL" sz="1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spreading</a:t>
            </a:r>
            <a:r>
              <a:rPr lang="nl-NL" sz="1400" dirty="0">
                <a:solidFill>
                  <a:srgbClr val="00B050"/>
                </a:solidFill>
              </a:rPr>
              <a:t> (</a:t>
            </a:r>
            <a:r>
              <a:rPr lang="nl-NL" sz="1400" dirty="0" err="1">
                <a:solidFill>
                  <a:srgbClr val="00B050"/>
                </a:solidFill>
              </a:rPr>
              <a:t>noise</a:t>
            </a:r>
            <a:r>
              <a:rPr lang="nl-NL" sz="1400" dirty="0">
                <a:solidFill>
                  <a:srgbClr val="00B050"/>
                </a:solidFill>
              </a:rPr>
              <a:t>, </a:t>
            </a:r>
            <a:r>
              <a:rPr lang="nl-NL" sz="1400" dirty="0" err="1">
                <a:solidFill>
                  <a:srgbClr val="00B050"/>
                </a:solidFill>
              </a:rPr>
              <a:t>randomness</a:t>
            </a:r>
            <a:r>
              <a:rPr lang="nl-NL" sz="1400" dirty="0">
                <a:solidFill>
                  <a:srgbClr val="00B050"/>
                </a:solidFill>
              </a:rPr>
              <a:t>), </a:t>
            </a:r>
            <a:r>
              <a:rPr lang="nl-NL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bias</a:t>
            </a:r>
          </a:p>
        </p:txBody>
      </p:sp>
      <p:sp>
        <p:nvSpPr>
          <p:cNvPr id="110656" name="Oval 64"/>
          <p:cNvSpPr>
            <a:spLocks noChangeArrowheads="1"/>
          </p:cNvSpPr>
          <p:nvPr/>
        </p:nvSpPr>
        <p:spPr bwMode="auto">
          <a:xfrm>
            <a:off x="7596189" y="4407694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57" name="Oval 65"/>
          <p:cNvSpPr>
            <a:spLocks noChangeArrowheads="1"/>
          </p:cNvSpPr>
          <p:nvPr/>
        </p:nvSpPr>
        <p:spPr bwMode="auto">
          <a:xfrm>
            <a:off x="7740651" y="42457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58" name="Oval 66"/>
          <p:cNvSpPr>
            <a:spLocks noChangeArrowheads="1"/>
          </p:cNvSpPr>
          <p:nvPr/>
        </p:nvSpPr>
        <p:spPr bwMode="auto">
          <a:xfrm>
            <a:off x="7019926" y="48934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61" name="AutoShape 69"/>
          <p:cNvSpPr>
            <a:spLocks noChangeArrowheads="1"/>
          </p:cNvSpPr>
          <p:nvPr/>
        </p:nvSpPr>
        <p:spPr bwMode="auto">
          <a:xfrm>
            <a:off x="1547813" y="4030266"/>
            <a:ext cx="1871662" cy="594122"/>
          </a:xfrm>
          <a:prstGeom prst="wedgeEllipseCallout">
            <a:avLst>
              <a:gd name="adj1" fmla="val 107759"/>
              <a:gd name="adj2" fmla="val -115329"/>
            </a:avLst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Tx/>
              <a:buNone/>
            </a:pPr>
            <a:r>
              <a:rPr lang="nl-NL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</a:t>
            </a:r>
            <a:r>
              <a:rPr lang="nl-NL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spreading</a:t>
            </a:r>
            <a:r>
              <a:rPr lang="nl-NL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large bias</a:t>
            </a:r>
          </a:p>
        </p:txBody>
      </p:sp>
      <p:sp>
        <p:nvSpPr>
          <p:cNvPr id="110662" name="AutoShape 70"/>
          <p:cNvSpPr>
            <a:spLocks noChangeArrowheads="1"/>
          </p:cNvSpPr>
          <p:nvPr/>
        </p:nvSpPr>
        <p:spPr bwMode="auto">
          <a:xfrm>
            <a:off x="4427538" y="4083844"/>
            <a:ext cx="1871662" cy="594122"/>
          </a:xfrm>
          <a:prstGeom prst="wedgeEllipseCallout">
            <a:avLst>
              <a:gd name="adj1" fmla="val 73157"/>
              <a:gd name="adj2" fmla="val -124347"/>
            </a:avLst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buFontTx/>
              <a:buNone/>
              <a:defRPr/>
            </a:pPr>
            <a:r>
              <a:rPr lang="nl-NL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</a:t>
            </a:r>
            <a:r>
              <a:rPr lang="nl-NL" sz="1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spreading</a:t>
            </a:r>
            <a:r>
              <a:rPr lang="nl-NL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low bias</a:t>
            </a:r>
          </a:p>
        </p:txBody>
      </p:sp>
      <p:sp>
        <p:nvSpPr>
          <p:cNvPr id="110663" name="AutoShape 71"/>
          <p:cNvSpPr>
            <a:spLocks noChangeArrowheads="1"/>
          </p:cNvSpPr>
          <p:nvPr/>
        </p:nvSpPr>
        <p:spPr bwMode="auto">
          <a:xfrm>
            <a:off x="2339975" y="2571750"/>
            <a:ext cx="2160588" cy="1134666"/>
          </a:xfrm>
          <a:prstGeom prst="wedgeEllipseCallout">
            <a:avLst>
              <a:gd name="adj1" fmla="val 59699"/>
              <a:gd name="adj2" fmla="val -53671"/>
            </a:avLst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Tx/>
              <a:buNone/>
            </a:pPr>
            <a:r>
              <a:rPr lang="nl-NL" sz="1400"/>
              <a:t>a single result gives no information: look at </a:t>
            </a:r>
            <a:r>
              <a:rPr lang="nl-NL" sz="1400">
                <a:solidFill>
                  <a:schemeClr val="tx2"/>
                </a:solidFill>
              </a:rPr>
              <a:t>ensembles</a:t>
            </a: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validation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verification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96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0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10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10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1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10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27" grpId="0" animBg="1"/>
      <p:bldP spid="110629" grpId="0" animBg="1"/>
      <p:bldP spid="110630" grpId="0" animBg="1"/>
      <p:bldP spid="110631" grpId="0" animBg="1"/>
      <p:bldP spid="110632" grpId="0" animBg="1"/>
      <p:bldP spid="110633" grpId="0" animBg="1"/>
      <p:bldP spid="110634" grpId="0" animBg="1"/>
      <p:bldP spid="110635" grpId="0" animBg="1"/>
      <p:bldP spid="110636" grpId="0" animBg="1"/>
      <p:bldP spid="110637" grpId="0" animBg="1"/>
      <p:bldP spid="110638" grpId="0" animBg="1"/>
      <p:bldP spid="110639" grpId="0" animBg="1"/>
      <p:bldP spid="110640" grpId="0" animBg="1"/>
      <p:bldP spid="110641" grpId="0" animBg="1"/>
      <p:bldP spid="110642" grpId="0" animBg="1"/>
      <p:bldP spid="110643" grpId="0" animBg="1"/>
      <p:bldP spid="110644" grpId="0" animBg="1"/>
      <p:bldP spid="110645" grpId="0" animBg="1"/>
      <p:bldP spid="110646" grpId="0" animBg="1"/>
      <p:bldP spid="110647" grpId="0" animBg="1"/>
      <p:bldP spid="110648" grpId="0" animBg="1"/>
      <p:bldP spid="110649" grpId="0" animBg="1"/>
      <p:bldP spid="110650" grpId="0" animBg="1"/>
      <p:bldP spid="110651" grpId="0" animBg="1"/>
      <p:bldP spid="110652" grpId="0" animBg="1"/>
      <p:bldP spid="110652" grpId="1" animBg="1"/>
      <p:bldP spid="110653" grpId="0" animBg="1"/>
      <p:bldP spid="110654" grpId="0" animBg="1"/>
      <p:bldP spid="110655" grpId="0" animBg="1"/>
      <p:bldP spid="110655" grpId="1" animBg="1"/>
      <p:bldP spid="110656" grpId="0" animBg="1"/>
      <p:bldP spid="110657" grpId="0" animBg="1"/>
      <p:bldP spid="110658" grpId="0" animBg="1"/>
      <p:bldP spid="110661" grpId="0" animBg="1"/>
      <p:bldP spid="110661" grpId="1" animBg="1"/>
      <p:bldP spid="110662" grpId="0" animBg="1"/>
      <p:bldP spid="110662" grpId="1" animBg="1"/>
      <p:bldP spid="110663" grpId="0" animBg="1"/>
      <p:bldP spid="11066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13"/>
          <p:cNvSpPr txBox="1">
            <a:spLocks noChangeArrowheads="1"/>
          </p:cNvSpPr>
          <p:nvPr/>
        </p:nvSpPr>
        <p:spPr bwMode="auto">
          <a:xfrm>
            <a:off x="194400" y="3219822"/>
            <a:ext cx="86260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 typeface="Arial" charset="0"/>
              <a:buNone/>
            </a:pPr>
            <a:endParaRPr lang="nl-NL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endParaRPr lang="nl-NL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accuracy</a:t>
            </a:r>
            <a:endParaRPr lang="nl-NL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precision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7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7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84664" y="1945482"/>
            <a:ext cx="1951037" cy="1456135"/>
            <a:chOff x="2683" y="1470"/>
            <a:chExt cx="1229" cy="1223"/>
          </a:xfrm>
        </p:grpSpPr>
        <p:sp>
          <p:nvSpPr>
            <p:cNvPr id="17475" name="Oval 13"/>
            <p:cNvSpPr>
              <a:spLocks noChangeArrowheads="1"/>
            </p:cNvSpPr>
            <p:nvPr/>
          </p:nvSpPr>
          <p:spPr bwMode="auto">
            <a:xfrm>
              <a:off x="2683" y="1470"/>
              <a:ext cx="1229" cy="1223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6" name="Oval 14"/>
            <p:cNvSpPr>
              <a:spLocks noChangeArrowheads="1"/>
            </p:cNvSpPr>
            <p:nvPr/>
          </p:nvSpPr>
          <p:spPr bwMode="auto">
            <a:xfrm>
              <a:off x="2813" y="1600"/>
              <a:ext cx="962" cy="941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7" name="Oval 15"/>
            <p:cNvSpPr>
              <a:spLocks noChangeArrowheads="1"/>
            </p:cNvSpPr>
            <p:nvPr/>
          </p:nvSpPr>
          <p:spPr bwMode="auto">
            <a:xfrm>
              <a:off x="2943" y="1729"/>
              <a:ext cx="682" cy="679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8" name="Oval 16"/>
            <p:cNvSpPr>
              <a:spLocks noChangeArrowheads="1"/>
            </p:cNvSpPr>
            <p:nvPr/>
          </p:nvSpPr>
          <p:spPr bwMode="auto">
            <a:xfrm>
              <a:off x="3091" y="1866"/>
              <a:ext cx="397" cy="396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659564" y="3687366"/>
            <a:ext cx="1951037" cy="1456134"/>
            <a:chOff x="2683" y="1470"/>
            <a:chExt cx="1229" cy="1223"/>
          </a:xfrm>
        </p:grpSpPr>
        <p:sp>
          <p:nvSpPr>
            <p:cNvPr id="17471" name="Oval 19"/>
            <p:cNvSpPr>
              <a:spLocks noChangeArrowheads="1"/>
            </p:cNvSpPr>
            <p:nvPr/>
          </p:nvSpPr>
          <p:spPr bwMode="auto">
            <a:xfrm>
              <a:off x="2683" y="1470"/>
              <a:ext cx="1229" cy="1223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2" name="Oval 20"/>
            <p:cNvSpPr>
              <a:spLocks noChangeArrowheads="1"/>
            </p:cNvSpPr>
            <p:nvPr/>
          </p:nvSpPr>
          <p:spPr bwMode="auto">
            <a:xfrm>
              <a:off x="2813" y="1600"/>
              <a:ext cx="962" cy="941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3" name="Oval 21"/>
            <p:cNvSpPr>
              <a:spLocks noChangeArrowheads="1"/>
            </p:cNvSpPr>
            <p:nvPr/>
          </p:nvSpPr>
          <p:spPr bwMode="auto">
            <a:xfrm>
              <a:off x="2943" y="1729"/>
              <a:ext cx="682" cy="679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4" name="Oval 22"/>
            <p:cNvSpPr>
              <a:spLocks noChangeArrowheads="1"/>
            </p:cNvSpPr>
            <p:nvPr/>
          </p:nvSpPr>
          <p:spPr bwMode="auto">
            <a:xfrm>
              <a:off x="3091" y="1866"/>
              <a:ext cx="397" cy="396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356100" y="3651647"/>
            <a:ext cx="1951038" cy="1456134"/>
            <a:chOff x="2683" y="1470"/>
            <a:chExt cx="1229" cy="1223"/>
          </a:xfrm>
        </p:grpSpPr>
        <p:sp>
          <p:nvSpPr>
            <p:cNvPr id="17467" name="Oval 24"/>
            <p:cNvSpPr>
              <a:spLocks noChangeArrowheads="1"/>
            </p:cNvSpPr>
            <p:nvPr/>
          </p:nvSpPr>
          <p:spPr bwMode="auto">
            <a:xfrm>
              <a:off x="2683" y="1470"/>
              <a:ext cx="1229" cy="1223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8" name="Oval 25"/>
            <p:cNvSpPr>
              <a:spLocks noChangeArrowheads="1"/>
            </p:cNvSpPr>
            <p:nvPr/>
          </p:nvSpPr>
          <p:spPr bwMode="auto">
            <a:xfrm>
              <a:off x="2813" y="1600"/>
              <a:ext cx="962" cy="941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9" name="Oval 26"/>
            <p:cNvSpPr>
              <a:spLocks noChangeArrowheads="1"/>
            </p:cNvSpPr>
            <p:nvPr/>
          </p:nvSpPr>
          <p:spPr bwMode="auto">
            <a:xfrm>
              <a:off x="2943" y="1729"/>
              <a:ext cx="682" cy="679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0" name="Oval 27"/>
            <p:cNvSpPr>
              <a:spLocks noChangeArrowheads="1"/>
            </p:cNvSpPr>
            <p:nvPr/>
          </p:nvSpPr>
          <p:spPr bwMode="auto">
            <a:xfrm>
              <a:off x="3091" y="1866"/>
              <a:ext cx="397" cy="396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588125" y="1924050"/>
            <a:ext cx="1951038" cy="1456135"/>
            <a:chOff x="2683" y="1470"/>
            <a:chExt cx="1229" cy="1223"/>
          </a:xfrm>
        </p:grpSpPr>
        <p:sp>
          <p:nvSpPr>
            <p:cNvPr id="17463" name="Oval 29"/>
            <p:cNvSpPr>
              <a:spLocks noChangeArrowheads="1"/>
            </p:cNvSpPr>
            <p:nvPr/>
          </p:nvSpPr>
          <p:spPr bwMode="auto">
            <a:xfrm>
              <a:off x="2683" y="1470"/>
              <a:ext cx="1229" cy="1223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4" name="Oval 30"/>
            <p:cNvSpPr>
              <a:spLocks noChangeArrowheads="1"/>
            </p:cNvSpPr>
            <p:nvPr/>
          </p:nvSpPr>
          <p:spPr bwMode="auto">
            <a:xfrm>
              <a:off x="2813" y="1600"/>
              <a:ext cx="962" cy="941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5" name="Oval 31"/>
            <p:cNvSpPr>
              <a:spLocks noChangeArrowheads="1"/>
            </p:cNvSpPr>
            <p:nvPr/>
          </p:nvSpPr>
          <p:spPr bwMode="auto">
            <a:xfrm>
              <a:off x="2943" y="1729"/>
              <a:ext cx="682" cy="679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6" name="Oval 32"/>
            <p:cNvSpPr>
              <a:spLocks noChangeArrowheads="1"/>
            </p:cNvSpPr>
            <p:nvPr/>
          </p:nvSpPr>
          <p:spPr bwMode="auto">
            <a:xfrm>
              <a:off x="3091" y="1866"/>
              <a:ext cx="397" cy="396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sp>
        <p:nvSpPr>
          <p:cNvPr id="110627" name="Oval 35"/>
          <p:cNvSpPr>
            <a:spLocks noChangeArrowheads="1"/>
          </p:cNvSpPr>
          <p:nvPr/>
        </p:nvSpPr>
        <p:spPr bwMode="auto">
          <a:xfrm>
            <a:off x="4716464" y="2463403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29" name="Oval 37"/>
          <p:cNvSpPr>
            <a:spLocks noChangeArrowheads="1"/>
          </p:cNvSpPr>
          <p:nvPr/>
        </p:nvSpPr>
        <p:spPr bwMode="auto">
          <a:xfrm>
            <a:off x="5580064" y="2085976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0" name="Oval 38"/>
          <p:cNvSpPr>
            <a:spLocks noChangeArrowheads="1"/>
          </p:cNvSpPr>
          <p:nvPr/>
        </p:nvSpPr>
        <p:spPr bwMode="auto">
          <a:xfrm>
            <a:off x="4787901" y="2895601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1" name="Oval 39"/>
          <p:cNvSpPr>
            <a:spLocks noChangeArrowheads="1"/>
          </p:cNvSpPr>
          <p:nvPr/>
        </p:nvSpPr>
        <p:spPr bwMode="auto">
          <a:xfrm>
            <a:off x="6011864" y="2463403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2" name="Oval 40"/>
          <p:cNvSpPr>
            <a:spLocks noChangeArrowheads="1"/>
          </p:cNvSpPr>
          <p:nvPr/>
        </p:nvSpPr>
        <p:spPr bwMode="auto">
          <a:xfrm>
            <a:off x="4500564" y="3219450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3" name="Oval 41"/>
          <p:cNvSpPr>
            <a:spLocks noChangeArrowheads="1"/>
          </p:cNvSpPr>
          <p:nvPr/>
        </p:nvSpPr>
        <p:spPr bwMode="auto">
          <a:xfrm>
            <a:off x="4932364" y="2625328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4" name="Oval 42"/>
          <p:cNvSpPr>
            <a:spLocks noChangeArrowheads="1"/>
          </p:cNvSpPr>
          <p:nvPr/>
        </p:nvSpPr>
        <p:spPr bwMode="auto">
          <a:xfrm>
            <a:off x="6875464" y="23026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5" name="Oval 43"/>
          <p:cNvSpPr>
            <a:spLocks noChangeArrowheads="1"/>
          </p:cNvSpPr>
          <p:nvPr/>
        </p:nvSpPr>
        <p:spPr bwMode="auto">
          <a:xfrm>
            <a:off x="6732589" y="2356247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6" name="Oval 44"/>
          <p:cNvSpPr>
            <a:spLocks noChangeArrowheads="1"/>
          </p:cNvSpPr>
          <p:nvPr/>
        </p:nvSpPr>
        <p:spPr bwMode="auto">
          <a:xfrm>
            <a:off x="6804026" y="2247901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7" name="Oval 45"/>
          <p:cNvSpPr>
            <a:spLocks noChangeArrowheads="1"/>
          </p:cNvSpPr>
          <p:nvPr/>
        </p:nvSpPr>
        <p:spPr bwMode="auto">
          <a:xfrm>
            <a:off x="6875464" y="2409826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8" name="Oval 46"/>
          <p:cNvSpPr>
            <a:spLocks noChangeArrowheads="1"/>
          </p:cNvSpPr>
          <p:nvPr/>
        </p:nvSpPr>
        <p:spPr bwMode="auto">
          <a:xfrm>
            <a:off x="7596189" y="42457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9" name="Oval 47"/>
          <p:cNvSpPr>
            <a:spLocks noChangeArrowheads="1"/>
          </p:cNvSpPr>
          <p:nvPr/>
        </p:nvSpPr>
        <p:spPr bwMode="auto">
          <a:xfrm>
            <a:off x="7451726" y="4300538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0" name="Oval 48"/>
          <p:cNvSpPr>
            <a:spLocks noChangeArrowheads="1"/>
          </p:cNvSpPr>
          <p:nvPr/>
        </p:nvSpPr>
        <p:spPr bwMode="auto">
          <a:xfrm>
            <a:off x="7524751" y="4192191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1" name="Oval 49"/>
          <p:cNvSpPr>
            <a:spLocks noChangeArrowheads="1"/>
          </p:cNvSpPr>
          <p:nvPr/>
        </p:nvSpPr>
        <p:spPr bwMode="auto">
          <a:xfrm>
            <a:off x="7596189" y="4354116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2" name="Oval 50"/>
          <p:cNvSpPr>
            <a:spLocks noChangeArrowheads="1"/>
          </p:cNvSpPr>
          <p:nvPr/>
        </p:nvSpPr>
        <p:spPr bwMode="auto">
          <a:xfrm>
            <a:off x="3924301" y="4137422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3" name="Oval 51"/>
          <p:cNvSpPr>
            <a:spLocks noChangeArrowheads="1"/>
          </p:cNvSpPr>
          <p:nvPr/>
        </p:nvSpPr>
        <p:spPr bwMode="auto">
          <a:xfrm>
            <a:off x="4787901" y="3759994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4" name="Oval 52"/>
          <p:cNvSpPr>
            <a:spLocks noChangeArrowheads="1"/>
          </p:cNvSpPr>
          <p:nvPr/>
        </p:nvSpPr>
        <p:spPr bwMode="auto">
          <a:xfrm>
            <a:off x="3995739" y="456961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5" name="Oval 53"/>
          <p:cNvSpPr>
            <a:spLocks noChangeArrowheads="1"/>
          </p:cNvSpPr>
          <p:nvPr/>
        </p:nvSpPr>
        <p:spPr bwMode="auto">
          <a:xfrm>
            <a:off x="5219701" y="4137422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6" name="Oval 54"/>
          <p:cNvSpPr>
            <a:spLocks noChangeArrowheads="1"/>
          </p:cNvSpPr>
          <p:nvPr/>
        </p:nvSpPr>
        <p:spPr bwMode="auto">
          <a:xfrm>
            <a:off x="3708401" y="48934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7" name="Oval 55"/>
          <p:cNvSpPr>
            <a:spLocks noChangeArrowheads="1"/>
          </p:cNvSpPr>
          <p:nvPr/>
        </p:nvSpPr>
        <p:spPr bwMode="auto">
          <a:xfrm>
            <a:off x="4140201" y="4300538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8" name="Text Box 56"/>
          <p:cNvSpPr txBox="1">
            <a:spLocks noChangeArrowheads="1"/>
          </p:cNvSpPr>
          <p:nvPr/>
        </p:nvSpPr>
        <p:spPr bwMode="auto">
          <a:xfrm>
            <a:off x="3962400" y="1600200"/>
            <a:ext cx="2362200" cy="200055"/>
          </a:xfrm>
          <a:prstGeom prst="rect">
            <a:avLst/>
          </a:prstGeom>
          <a:solidFill>
            <a:srgbClr val="CCFFFF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ct val="50000"/>
              </a:spcBef>
              <a:buFontTx/>
              <a:buNone/>
              <a:defRPr/>
            </a:pPr>
            <a:r>
              <a:rPr lang="nl-NL" sz="1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</a:t>
            </a:r>
            <a:r>
              <a:rPr lang="nl-NL" sz="1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accuracy</a:t>
            </a:r>
            <a:r>
              <a:rPr lang="nl-NL" sz="1300" b="1" dirty="0"/>
              <a:t> </a:t>
            </a:r>
            <a:r>
              <a:rPr lang="nl-NL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</a:t>
            </a:r>
            <a:r>
              <a:rPr lang="nl-NL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</a:t>
            </a:r>
            <a:endParaRPr lang="nl-NL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649" name="Text Box 57"/>
          <p:cNvSpPr txBox="1">
            <a:spLocks noChangeArrowheads="1"/>
          </p:cNvSpPr>
          <p:nvPr/>
        </p:nvSpPr>
        <p:spPr bwMode="auto">
          <a:xfrm>
            <a:off x="6400800" y="1600200"/>
            <a:ext cx="2362200" cy="200055"/>
          </a:xfrm>
          <a:prstGeom prst="rect">
            <a:avLst/>
          </a:prstGeom>
          <a:solidFill>
            <a:srgbClr val="CCFFFF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ct val="50000"/>
              </a:spcBef>
              <a:buFontTx/>
              <a:buNone/>
              <a:defRPr/>
            </a:pPr>
            <a:r>
              <a:rPr lang="nl-NL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</a:t>
            </a:r>
            <a:r>
              <a:rPr lang="nl-NL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</a:t>
            </a:r>
            <a:r>
              <a:rPr lang="nl-NL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</a:t>
            </a:r>
            <a:r>
              <a:rPr lang="nl-NL" sz="1300" b="1" dirty="0">
                <a:solidFill>
                  <a:srgbClr val="00B050"/>
                </a:solidFill>
              </a:rPr>
              <a:t> </a:t>
            </a:r>
            <a:r>
              <a:rPr lang="nl-NL" sz="1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precision</a:t>
            </a:r>
            <a:endParaRPr lang="nl-NL" sz="13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650" name="Text Box 58"/>
          <p:cNvSpPr txBox="1">
            <a:spLocks noChangeArrowheads="1"/>
          </p:cNvSpPr>
          <p:nvPr/>
        </p:nvSpPr>
        <p:spPr bwMode="auto">
          <a:xfrm>
            <a:off x="3962400" y="3436144"/>
            <a:ext cx="2362200" cy="200055"/>
          </a:xfrm>
          <a:prstGeom prst="rect">
            <a:avLst/>
          </a:prstGeom>
          <a:solidFill>
            <a:srgbClr val="CCFFFF"/>
          </a:solidFill>
          <a:ln w="508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low </a:t>
            </a:r>
            <a:r>
              <a:rPr lang="nl-NL" sz="1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accuracy</a:t>
            </a:r>
            <a:r>
              <a:rPr lang="nl-NL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low </a:t>
            </a:r>
            <a:r>
              <a:rPr lang="nl-NL" sz="1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precision</a:t>
            </a:r>
            <a:endParaRPr lang="nl-NL" sz="1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0651" name="Text Box 59"/>
          <p:cNvSpPr txBox="1">
            <a:spLocks noChangeArrowheads="1"/>
          </p:cNvSpPr>
          <p:nvPr/>
        </p:nvSpPr>
        <p:spPr bwMode="auto">
          <a:xfrm>
            <a:off x="6400800" y="3436144"/>
            <a:ext cx="2286000" cy="184666"/>
          </a:xfrm>
          <a:prstGeom prst="rect">
            <a:avLst/>
          </a:prstGeom>
          <a:solidFill>
            <a:srgbClr val="CCFFFF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ct val="50000"/>
              </a:spcBef>
              <a:buFontTx/>
              <a:buNone/>
              <a:defRPr/>
            </a:pPr>
            <a:r>
              <a:rPr lang="nl-NL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</a:t>
            </a:r>
            <a:r>
              <a:rPr lang="nl-NL" sz="1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accuracy</a:t>
            </a:r>
            <a:r>
              <a:rPr lang="nl-NL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high </a:t>
            </a:r>
            <a:r>
              <a:rPr lang="nl-NL" sz="1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precision</a:t>
            </a:r>
            <a:endParaRPr lang="nl-NL" sz="12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653" name="Oval 61"/>
          <p:cNvSpPr>
            <a:spLocks noChangeArrowheads="1"/>
          </p:cNvSpPr>
          <p:nvPr/>
        </p:nvSpPr>
        <p:spPr bwMode="auto">
          <a:xfrm>
            <a:off x="6948489" y="2247901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54" name="Oval 62"/>
          <p:cNvSpPr>
            <a:spLocks noChangeArrowheads="1"/>
          </p:cNvSpPr>
          <p:nvPr/>
        </p:nvSpPr>
        <p:spPr bwMode="auto">
          <a:xfrm>
            <a:off x="7019926" y="2356247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56" name="Oval 64"/>
          <p:cNvSpPr>
            <a:spLocks noChangeArrowheads="1"/>
          </p:cNvSpPr>
          <p:nvPr/>
        </p:nvSpPr>
        <p:spPr bwMode="auto">
          <a:xfrm>
            <a:off x="7596189" y="4407694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57" name="Oval 65"/>
          <p:cNvSpPr>
            <a:spLocks noChangeArrowheads="1"/>
          </p:cNvSpPr>
          <p:nvPr/>
        </p:nvSpPr>
        <p:spPr bwMode="auto">
          <a:xfrm>
            <a:off x="7740651" y="42457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58" name="Oval 66"/>
          <p:cNvSpPr>
            <a:spLocks noChangeArrowheads="1"/>
          </p:cNvSpPr>
          <p:nvPr/>
        </p:nvSpPr>
        <p:spPr bwMode="auto">
          <a:xfrm>
            <a:off x="7019926" y="48934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800100">
              <a:schemeClr val="accent4">
                <a:satMod val="175000"/>
                <a:alpha val="60000"/>
              </a:schemeClr>
            </a:glow>
            <a:softEdge rad="0"/>
          </a:effectLst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validation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verification</a:t>
            </a:r>
            <a:endParaRPr lang="nl-NL" sz="3200" dirty="0">
              <a:latin typeface="+mn-lt"/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323528" y="1135653"/>
            <a:ext cx="5400600" cy="1508105"/>
          </a:xfrm>
          <a:prstGeom prst="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outlier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kstvak 61"/>
          <p:cNvSpPr txBox="1"/>
          <p:nvPr/>
        </p:nvSpPr>
        <p:spPr>
          <a:xfrm>
            <a:off x="2084148" y="926897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AutoShape 67"/>
          <p:cNvSpPr>
            <a:spLocks noChangeArrowheads="1"/>
          </p:cNvSpPr>
          <p:nvPr/>
        </p:nvSpPr>
        <p:spPr bwMode="auto">
          <a:xfrm>
            <a:off x="3708400" y="4462462"/>
            <a:ext cx="2160588" cy="681038"/>
          </a:xfrm>
          <a:prstGeom prst="wedgeEllipseCallout">
            <a:avLst>
              <a:gd name="adj1" fmla="val 102389"/>
              <a:gd name="adj2" fmla="val 20806"/>
            </a:avLst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Tx/>
              <a:buNone/>
            </a:pPr>
            <a:r>
              <a:rPr lang="nl-NL" sz="1400">
                <a:solidFill>
                  <a:schemeClr val="tx2"/>
                </a:solidFill>
              </a:rPr>
              <a:t>outlier (freak accident, miracle, …)</a:t>
            </a:r>
          </a:p>
        </p:txBody>
      </p:sp>
    </p:spTree>
    <p:extLst>
      <p:ext uri="{BB962C8B-B14F-4D97-AF65-F5344CB8AC3E}">
        <p14:creationId xmlns:p14="http://schemas.microsoft.com/office/powerpoint/2010/main" val="35064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13"/>
          <p:cNvSpPr txBox="1">
            <a:spLocks noChangeArrowheads="1"/>
          </p:cNvSpPr>
          <p:nvPr/>
        </p:nvSpPr>
        <p:spPr bwMode="auto">
          <a:xfrm>
            <a:off x="194400" y="3219822"/>
            <a:ext cx="86260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 typeface="Arial" charset="0"/>
              <a:buNone/>
            </a:pPr>
            <a:endParaRPr lang="nl-NL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endParaRPr lang="nl-NL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accuracy</a:t>
            </a:r>
            <a:endParaRPr lang="nl-NL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None/>
            </a:pP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precision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7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7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84664" y="1945482"/>
            <a:ext cx="1951037" cy="1456135"/>
            <a:chOff x="2683" y="1470"/>
            <a:chExt cx="1229" cy="1223"/>
          </a:xfrm>
        </p:grpSpPr>
        <p:sp>
          <p:nvSpPr>
            <p:cNvPr id="17475" name="Oval 13"/>
            <p:cNvSpPr>
              <a:spLocks noChangeArrowheads="1"/>
            </p:cNvSpPr>
            <p:nvPr/>
          </p:nvSpPr>
          <p:spPr bwMode="auto">
            <a:xfrm>
              <a:off x="2683" y="1470"/>
              <a:ext cx="1229" cy="1223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6" name="Oval 14"/>
            <p:cNvSpPr>
              <a:spLocks noChangeArrowheads="1"/>
            </p:cNvSpPr>
            <p:nvPr/>
          </p:nvSpPr>
          <p:spPr bwMode="auto">
            <a:xfrm>
              <a:off x="2813" y="1600"/>
              <a:ext cx="962" cy="941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7" name="Oval 15"/>
            <p:cNvSpPr>
              <a:spLocks noChangeArrowheads="1"/>
            </p:cNvSpPr>
            <p:nvPr/>
          </p:nvSpPr>
          <p:spPr bwMode="auto">
            <a:xfrm>
              <a:off x="2943" y="1729"/>
              <a:ext cx="682" cy="679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8" name="Oval 16"/>
            <p:cNvSpPr>
              <a:spLocks noChangeArrowheads="1"/>
            </p:cNvSpPr>
            <p:nvPr/>
          </p:nvSpPr>
          <p:spPr bwMode="auto">
            <a:xfrm>
              <a:off x="3091" y="1866"/>
              <a:ext cx="397" cy="396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659564" y="3687366"/>
            <a:ext cx="1951037" cy="1456134"/>
            <a:chOff x="2683" y="1470"/>
            <a:chExt cx="1229" cy="1223"/>
          </a:xfrm>
        </p:grpSpPr>
        <p:sp>
          <p:nvSpPr>
            <p:cNvPr id="17471" name="Oval 19"/>
            <p:cNvSpPr>
              <a:spLocks noChangeArrowheads="1"/>
            </p:cNvSpPr>
            <p:nvPr/>
          </p:nvSpPr>
          <p:spPr bwMode="auto">
            <a:xfrm>
              <a:off x="2683" y="1470"/>
              <a:ext cx="1229" cy="1223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2" name="Oval 20"/>
            <p:cNvSpPr>
              <a:spLocks noChangeArrowheads="1"/>
            </p:cNvSpPr>
            <p:nvPr/>
          </p:nvSpPr>
          <p:spPr bwMode="auto">
            <a:xfrm>
              <a:off x="2813" y="1600"/>
              <a:ext cx="962" cy="941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3" name="Oval 21"/>
            <p:cNvSpPr>
              <a:spLocks noChangeArrowheads="1"/>
            </p:cNvSpPr>
            <p:nvPr/>
          </p:nvSpPr>
          <p:spPr bwMode="auto">
            <a:xfrm>
              <a:off x="2943" y="1729"/>
              <a:ext cx="682" cy="679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4" name="Oval 22"/>
            <p:cNvSpPr>
              <a:spLocks noChangeArrowheads="1"/>
            </p:cNvSpPr>
            <p:nvPr/>
          </p:nvSpPr>
          <p:spPr bwMode="auto">
            <a:xfrm>
              <a:off x="3091" y="1866"/>
              <a:ext cx="397" cy="396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356100" y="3651647"/>
            <a:ext cx="1951038" cy="1456134"/>
            <a:chOff x="2683" y="1470"/>
            <a:chExt cx="1229" cy="1223"/>
          </a:xfrm>
        </p:grpSpPr>
        <p:sp>
          <p:nvSpPr>
            <p:cNvPr id="17467" name="Oval 24"/>
            <p:cNvSpPr>
              <a:spLocks noChangeArrowheads="1"/>
            </p:cNvSpPr>
            <p:nvPr/>
          </p:nvSpPr>
          <p:spPr bwMode="auto">
            <a:xfrm>
              <a:off x="2683" y="1470"/>
              <a:ext cx="1229" cy="1223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8" name="Oval 25"/>
            <p:cNvSpPr>
              <a:spLocks noChangeArrowheads="1"/>
            </p:cNvSpPr>
            <p:nvPr/>
          </p:nvSpPr>
          <p:spPr bwMode="auto">
            <a:xfrm>
              <a:off x="2813" y="1600"/>
              <a:ext cx="962" cy="941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9" name="Oval 26"/>
            <p:cNvSpPr>
              <a:spLocks noChangeArrowheads="1"/>
            </p:cNvSpPr>
            <p:nvPr/>
          </p:nvSpPr>
          <p:spPr bwMode="auto">
            <a:xfrm>
              <a:off x="2943" y="1729"/>
              <a:ext cx="682" cy="679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70" name="Oval 27"/>
            <p:cNvSpPr>
              <a:spLocks noChangeArrowheads="1"/>
            </p:cNvSpPr>
            <p:nvPr/>
          </p:nvSpPr>
          <p:spPr bwMode="auto">
            <a:xfrm>
              <a:off x="3091" y="1866"/>
              <a:ext cx="397" cy="396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588125" y="1924050"/>
            <a:ext cx="1951038" cy="1456135"/>
            <a:chOff x="2683" y="1470"/>
            <a:chExt cx="1229" cy="1223"/>
          </a:xfrm>
        </p:grpSpPr>
        <p:sp>
          <p:nvSpPr>
            <p:cNvPr id="17463" name="Oval 29"/>
            <p:cNvSpPr>
              <a:spLocks noChangeArrowheads="1"/>
            </p:cNvSpPr>
            <p:nvPr/>
          </p:nvSpPr>
          <p:spPr bwMode="auto">
            <a:xfrm>
              <a:off x="2683" y="1470"/>
              <a:ext cx="1229" cy="1223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4" name="Oval 30"/>
            <p:cNvSpPr>
              <a:spLocks noChangeArrowheads="1"/>
            </p:cNvSpPr>
            <p:nvPr/>
          </p:nvSpPr>
          <p:spPr bwMode="auto">
            <a:xfrm>
              <a:off x="2813" y="1600"/>
              <a:ext cx="962" cy="941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5" name="Oval 31"/>
            <p:cNvSpPr>
              <a:spLocks noChangeArrowheads="1"/>
            </p:cNvSpPr>
            <p:nvPr/>
          </p:nvSpPr>
          <p:spPr bwMode="auto">
            <a:xfrm>
              <a:off x="2943" y="1729"/>
              <a:ext cx="682" cy="679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7466" name="Oval 32"/>
            <p:cNvSpPr>
              <a:spLocks noChangeArrowheads="1"/>
            </p:cNvSpPr>
            <p:nvPr/>
          </p:nvSpPr>
          <p:spPr bwMode="auto">
            <a:xfrm>
              <a:off x="3091" y="1866"/>
              <a:ext cx="397" cy="396"/>
            </a:xfrm>
            <a:prstGeom prst="ellipse">
              <a:avLst/>
            </a:prstGeom>
            <a:solidFill>
              <a:schemeClr val="bg1"/>
            </a:solidFill>
            <a:ln w="889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sp>
        <p:nvSpPr>
          <p:cNvPr id="110627" name="Oval 35"/>
          <p:cNvSpPr>
            <a:spLocks noChangeArrowheads="1"/>
          </p:cNvSpPr>
          <p:nvPr/>
        </p:nvSpPr>
        <p:spPr bwMode="auto">
          <a:xfrm>
            <a:off x="4716464" y="2463403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29" name="Oval 37"/>
          <p:cNvSpPr>
            <a:spLocks noChangeArrowheads="1"/>
          </p:cNvSpPr>
          <p:nvPr/>
        </p:nvSpPr>
        <p:spPr bwMode="auto">
          <a:xfrm>
            <a:off x="5580064" y="2085976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0" name="Oval 38"/>
          <p:cNvSpPr>
            <a:spLocks noChangeArrowheads="1"/>
          </p:cNvSpPr>
          <p:nvPr/>
        </p:nvSpPr>
        <p:spPr bwMode="auto">
          <a:xfrm>
            <a:off x="4787901" y="2895601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1" name="Oval 39"/>
          <p:cNvSpPr>
            <a:spLocks noChangeArrowheads="1"/>
          </p:cNvSpPr>
          <p:nvPr/>
        </p:nvSpPr>
        <p:spPr bwMode="auto">
          <a:xfrm>
            <a:off x="6011864" y="2463403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2" name="Oval 40"/>
          <p:cNvSpPr>
            <a:spLocks noChangeArrowheads="1"/>
          </p:cNvSpPr>
          <p:nvPr/>
        </p:nvSpPr>
        <p:spPr bwMode="auto">
          <a:xfrm>
            <a:off x="4500564" y="3219450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3" name="Oval 41"/>
          <p:cNvSpPr>
            <a:spLocks noChangeArrowheads="1"/>
          </p:cNvSpPr>
          <p:nvPr/>
        </p:nvSpPr>
        <p:spPr bwMode="auto">
          <a:xfrm>
            <a:off x="4932364" y="2625328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4" name="Oval 42"/>
          <p:cNvSpPr>
            <a:spLocks noChangeArrowheads="1"/>
          </p:cNvSpPr>
          <p:nvPr/>
        </p:nvSpPr>
        <p:spPr bwMode="auto">
          <a:xfrm>
            <a:off x="6875464" y="23026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5" name="Oval 43"/>
          <p:cNvSpPr>
            <a:spLocks noChangeArrowheads="1"/>
          </p:cNvSpPr>
          <p:nvPr/>
        </p:nvSpPr>
        <p:spPr bwMode="auto">
          <a:xfrm>
            <a:off x="6732589" y="2356247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6" name="Oval 44"/>
          <p:cNvSpPr>
            <a:spLocks noChangeArrowheads="1"/>
          </p:cNvSpPr>
          <p:nvPr/>
        </p:nvSpPr>
        <p:spPr bwMode="auto">
          <a:xfrm>
            <a:off x="6804026" y="2247901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7" name="Oval 45"/>
          <p:cNvSpPr>
            <a:spLocks noChangeArrowheads="1"/>
          </p:cNvSpPr>
          <p:nvPr/>
        </p:nvSpPr>
        <p:spPr bwMode="auto">
          <a:xfrm>
            <a:off x="6875464" y="2409826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8" name="Oval 46"/>
          <p:cNvSpPr>
            <a:spLocks noChangeArrowheads="1"/>
          </p:cNvSpPr>
          <p:nvPr/>
        </p:nvSpPr>
        <p:spPr bwMode="auto">
          <a:xfrm>
            <a:off x="7596189" y="42457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39" name="Oval 47"/>
          <p:cNvSpPr>
            <a:spLocks noChangeArrowheads="1"/>
          </p:cNvSpPr>
          <p:nvPr/>
        </p:nvSpPr>
        <p:spPr bwMode="auto">
          <a:xfrm>
            <a:off x="7451726" y="4300538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0" name="Oval 48"/>
          <p:cNvSpPr>
            <a:spLocks noChangeArrowheads="1"/>
          </p:cNvSpPr>
          <p:nvPr/>
        </p:nvSpPr>
        <p:spPr bwMode="auto">
          <a:xfrm>
            <a:off x="7524751" y="4192191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1" name="Oval 49"/>
          <p:cNvSpPr>
            <a:spLocks noChangeArrowheads="1"/>
          </p:cNvSpPr>
          <p:nvPr/>
        </p:nvSpPr>
        <p:spPr bwMode="auto">
          <a:xfrm>
            <a:off x="7596189" y="4354116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2" name="Oval 50"/>
          <p:cNvSpPr>
            <a:spLocks noChangeArrowheads="1"/>
          </p:cNvSpPr>
          <p:nvPr/>
        </p:nvSpPr>
        <p:spPr bwMode="auto">
          <a:xfrm>
            <a:off x="3924301" y="4137422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3" name="Oval 51"/>
          <p:cNvSpPr>
            <a:spLocks noChangeArrowheads="1"/>
          </p:cNvSpPr>
          <p:nvPr/>
        </p:nvSpPr>
        <p:spPr bwMode="auto">
          <a:xfrm>
            <a:off x="4787901" y="3759994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4" name="Oval 52"/>
          <p:cNvSpPr>
            <a:spLocks noChangeArrowheads="1"/>
          </p:cNvSpPr>
          <p:nvPr/>
        </p:nvSpPr>
        <p:spPr bwMode="auto">
          <a:xfrm>
            <a:off x="3995739" y="456961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5" name="Oval 53"/>
          <p:cNvSpPr>
            <a:spLocks noChangeArrowheads="1"/>
          </p:cNvSpPr>
          <p:nvPr/>
        </p:nvSpPr>
        <p:spPr bwMode="auto">
          <a:xfrm>
            <a:off x="5219701" y="4137422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6" name="Oval 54"/>
          <p:cNvSpPr>
            <a:spLocks noChangeArrowheads="1"/>
          </p:cNvSpPr>
          <p:nvPr/>
        </p:nvSpPr>
        <p:spPr bwMode="auto">
          <a:xfrm>
            <a:off x="3708401" y="48934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7" name="Oval 55"/>
          <p:cNvSpPr>
            <a:spLocks noChangeArrowheads="1"/>
          </p:cNvSpPr>
          <p:nvPr/>
        </p:nvSpPr>
        <p:spPr bwMode="auto">
          <a:xfrm>
            <a:off x="4140201" y="4300538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48" name="Text Box 56"/>
          <p:cNvSpPr txBox="1">
            <a:spLocks noChangeArrowheads="1"/>
          </p:cNvSpPr>
          <p:nvPr/>
        </p:nvSpPr>
        <p:spPr bwMode="auto">
          <a:xfrm>
            <a:off x="3962400" y="1600200"/>
            <a:ext cx="2362200" cy="200055"/>
          </a:xfrm>
          <a:prstGeom prst="rect">
            <a:avLst/>
          </a:prstGeom>
          <a:solidFill>
            <a:srgbClr val="CCFFFF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ct val="50000"/>
              </a:spcBef>
              <a:buFontTx/>
              <a:buNone/>
              <a:defRPr/>
            </a:pPr>
            <a:r>
              <a:rPr lang="nl-NL" sz="1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</a:t>
            </a:r>
            <a:r>
              <a:rPr lang="nl-NL" sz="1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accuracy</a:t>
            </a:r>
            <a:r>
              <a:rPr lang="nl-NL" sz="1300" b="1" dirty="0"/>
              <a:t> </a:t>
            </a:r>
            <a:r>
              <a:rPr lang="nl-NL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</a:t>
            </a:r>
            <a:r>
              <a:rPr lang="nl-NL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</a:t>
            </a:r>
            <a:endParaRPr lang="nl-NL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649" name="Text Box 57"/>
          <p:cNvSpPr txBox="1">
            <a:spLocks noChangeArrowheads="1"/>
          </p:cNvSpPr>
          <p:nvPr/>
        </p:nvSpPr>
        <p:spPr bwMode="auto">
          <a:xfrm>
            <a:off x="6400800" y="1600200"/>
            <a:ext cx="2362200" cy="200055"/>
          </a:xfrm>
          <a:prstGeom prst="rect">
            <a:avLst/>
          </a:prstGeom>
          <a:solidFill>
            <a:srgbClr val="CCFFFF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ct val="50000"/>
              </a:spcBef>
              <a:buFontTx/>
              <a:buNone/>
              <a:defRPr/>
            </a:pPr>
            <a:r>
              <a:rPr lang="nl-NL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</a:t>
            </a:r>
            <a:r>
              <a:rPr lang="nl-NL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</a:t>
            </a:r>
            <a:r>
              <a:rPr lang="nl-NL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</a:t>
            </a:r>
            <a:r>
              <a:rPr lang="nl-NL" sz="1300" b="1" dirty="0">
                <a:solidFill>
                  <a:srgbClr val="00B050"/>
                </a:solidFill>
              </a:rPr>
              <a:t> </a:t>
            </a:r>
            <a:r>
              <a:rPr lang="nl-NL" sz="13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precision</a:t>
            </a:r>
            <a:endParaRPr lang="nl-NL" sz="13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650" name="Text Box 58"/>
          <p:cNvSpPr txBox="1">
            <a:spLocks noChangeArrowheads="1"/>
          </p:cNvSpPr>
          <p:nvPr/>
        </p:nvSpPr>
        <p:spPr bwMode="auto">
          <a:xfrm>
            <a:off x="3962400" y="3436144"/>
            <a:ext cx="2362200" cy="200055"/>
          </a:xfrm>
          <a:prstGeom prst="rect">
            <a:avLst/>
          </a:prstGeom>
          <a:solidFill>
            <a:srgbClr val="CCFFFF"/>
          </a:solidFill>
          <a:ln w="508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low </a:t>
            </a:r>
            <a:r>
              <a:rPr lang="nl-NL" sz="1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accuracy</a:t>
            </a:r>
            <a:r>
              <a:rPr lang="nl-NL" sz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low </a:t>
            </a:r>
            <a:r>
              <a:rPr lang="nl-NL" sz="1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precision</a:t>
            </a:r>
            <a:endParaRPr lang="nl-NL" sz="1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0651" name="Text Box 59"/>
          <p:cNvSpPr txBox="1">
            <a:spLocks noChangeArrowheads="1"/>
          </p:cNvSpPr>
          <p:nvPr/>
        </p:nvSpPr>
        <p:spPr bwMode="auto">
          <a:xfrm>
            <a:off x="6400800" y="3436144"/>
            <a:ext cx="2286000" cy="184666"/>
          </a:xfrm>
          <a:prstGeom prst="rect">
            <a:avLst/>
          </a:prstGeom>
          <a:solidFill>
            <a:srgbClr val="CCFFFF"/>
          </a:solidFill>
          <a:ln w="508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ct val="50000"/>
              </a:spcBef>
              <a:buFontTx/>
              <a:buNone/>
              <a:defRPr/>
            </a:pPr>
            <a:r>
              <a:rPr lang="nl-NL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</a:t>
            </a:r>
            <a:r>
              <a:rPr lang="nl-NL" sz="1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accuracy</a:t>
            </a:r>
            <a:r>
              <a:rPr lang="nl-NL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high </a:t>
            </a:r>
            <a:r>
              <a:rPr lang="nl-NL" sz="1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precision</a:t>
            </a:r>
            <a:endParaRPr lang="nl-NL" sz="12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653" name="Oval 61"/>
          <p:cNvSpPr>
            <a:spLocks noChangeArrowheads="1"/>
          </p:cNvSpPr>
          <p:nvPr/>
        </p:nvSpPr>
        <p:spPr bwMode="auto">
          <a:xfrm>
            <a:off x="6948489" y="2247901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54" name="Oval 62"/>
          <p:cNvSpPr>
            <a:spLocks noChangeArrowheads="1"/>
          </p:cNvSpPr>
          <p:nvPr/>
        </p:nvSpPr>
        <p:spPr bwMode="auto">
          <a:xfrm>
            <a:off x="7019926" y="2356247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56" name="Oval 64"/>
          <p:cNvSpPr>
            <a:spLocks noChangeArrowheads="1"/>
          </p:cNvSpPr>
          <p:nvPr/>
        </p:nvSpPr>
        <p:spPr bwMode="auto">
          <a:xfrm>
            <a:off x="7596189" y="4407694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57" name="Oval 65"/>
          <p:cNvSpPr>
            <a:spLocks noChangeArrowheads="1"/>
          </p:cNvSpPr>
          <p:nvPr/>
        </p:nvSpPr>
        <p:spPr bwMode="auto">
          <a:xfrm>
            <a:off x="7740651" y="42457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58" name="Oval 66"/>
          <p:cNvSpPr>
            <a:spLocks noChangeArrowheads="1"/>
          </p:cNvSpPr>
          <p:nvPr/>
        </p:nvSpPr>
        <p:spPr bwMode="auto">
          <a:xfrm>
            <a:off x="7019926" y="4893469"/>
            <a:ext cx="142875" cy="10834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0664" name="Text Box 72"/>
          <p:cNvSpPr txBox="1">
            <a:spLocks noChangeArrowheads="1"/>
          </p:cNvSpPr>
          <p:nvPr/>
        </p:nvSpPr>
        <p:spPr bwMode="auto">
          <a:xfrm>
            <a:off x="4356101" y="1383507"/>
            <a:ext cx="7921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110665" name="Text Box 73"/>
          <p:cNvSpPr txBox="1">
            <a:spLocks noChangeArrowheads="1"/>
          </p:cNvSpPr>
          <p:nvPr/>
        </p:nvSpPr>
        <p:spPr bwMode="auto">
          <a:xfrm>
            <a:off x="6732588" y="1383507"/>
            <a:ext cx="7921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4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110666" name="Text Box 74"/>
          <p:cNvSpPr txBox="1">
            <a:spLocks noChangeArrowheads="1"/>
          </p:cNvSpPr>
          <p:nvPr/>
        </p:nvSpPr>
        <p:spPr bwMode="auto">
          <a:xfrm>
            <a:off x="4356101" y="3219451"/>
            <a:ext cx="7921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4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110667" name="Text Box 75"/>
          <p:cNvSpPr txBox="1">
            <a:spLocks noChangeArrowheads="1"/>
          </p:cNvSpPr>
          <p:nvPr/>
        </p:nvSpPr>
        <p:spPr bwMode="auto">
          <a:xfrm>
            <a:off x="6804026" y="3219451"/>
            <a:ext cx="7921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4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110668" name="Text Box 76"/>
          <p:cNvSpPr txBox="1">
            <a:spLocks noChangeArrowheads="1"/>
          </p:cNvSpPr>
          <p:nvPr/>
        </p:nvSpPr>
        <p:spPr bwMode="auto">
          <a:xfrm>
            <a:off x="194400" y="690250"/>
            <a:ext cx="6912620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nl-N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</a:t>
            </a:r>
            <a:r>
              <a:rPr lang="nl-N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assessed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669" name="Text Box 77"/>
          <p:cNvSpPr txBox="1">
            <a:spLocks noChangeArrowheads="1"/>
          </p:cNvSpPr>
          <p:nvPr/>
        </p:nvSpPr>
        <p:spPr bwMode="auto">
          <a:xfrm>
            <a:off x="194400" y="1059582"/>
            <a:ext cx="8285809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…assessment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nl-N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</a:t>
            </a:r>
            <a:r>
              <a:rPr lang="nl-N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reproducibility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validation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verification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21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0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0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0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0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0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0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400"/>
                                        <p:tgtEl>
                                          <p:spTgt spid="11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400"/>
                                        <p:tgtEl>
                                          <p:spTgt spid="11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64" grpId="0"/>
      <p:bldP spid="110665" grpId="0"/>
      <p:bldP spid="110666" grpId="0"/>
      <p:bldP spid="110667" grpId="0"/>
      <p:bldP spid="110668" grpId="0"/>
      <p:bldP spid="1106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9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0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2854326" y="2550319"/>
            <a:ext cx="2644775" cy="1965722"/>
            <a:chOff x="3663" y="1480"/>
            <a:chExt cx="1666" cy="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063" y="1480"/>
              <a:ext cx="1240" cy="32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663" y="153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define</a:t>
              </a:r>
              <a:endPara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059" y="1812"/>
              <a:ext cx="1240" cy="3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666" y="1874"/>
              <a:ext cx="6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conceptualize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059" y="2810"/>
              <a:ext cx="1240" cy="32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66" y="2940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conclude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666" y="258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execute</a:t>
              </a:r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4059" y="2477"/>
              <a:ext cx="1240" cy="32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059" y="2145"/>
              <a:ext cx="1240" cy="32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666" y="2238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4459" y="1498"/>
              <a:ext cx="4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formulate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purpose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195" y="1842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identify</a:t>
              </a: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entities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4855" y="1844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7" name="Text Box 46"/>
            <p:cNvSpPr txBox="1">
              <a:spLocks noChangeArrowheads="1"/>
            </p:cNvSpPr>
            <p:nvPr/>
          </p:nvSpPr>
          <p:spPr bwMode="auto">
            <a:xfrm>
              <a:off x="419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values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8" name="Text Box 47"/>
            <p:cNvSpPr txBox="1">
              <a:spLocks noChangeArrowheads="1"/>
            </p:cNvSpPr>
            <p:nvPr/>
          </p:nvSpPr>
          <p:spPr bwMode="auto">
            <a:xfrm>
              <a:off x="485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419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operate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model</a:t>
              </a:r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485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419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present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485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interpret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3" name="Oval 144"/>
          <p:cNvSpPr>
            <a:spLocks noChangeArrowheads="1"/>
          </p:cNvSpPr>
          <p:nvPr/>
        </p:nvSpPr>
        <p:spPr bwMode="auto">
          <a:xfrm>
            <a:off x="4521968" y="3651870"/>
            <a:ext cx="842120" cy="497607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139"/>
          <p:cNvSpPr txBox="1">
            <a:spLocks noChangeArrowheads="1"/>
          </p:cNvSpPr>
          <p:nvPr/>
        </p:nvSpPr>
        <p:spPr bwMode="auto">
          <a:xfrm>
            <a:off x="2160240" y="1653779"/>
            <a:ext cx="4716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kstvak 73"/>
          <p:cNvSpPr txBox="1"/>
          <p:nvPr/>
        </p:nvSpPr>
        <p:spPr>
          <a:xfrm>
            <a:off x="192734" y="195486"/>
            <a:ext cx="7992888" cy="40318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</a:t>
            </a:r>
          </a:p>
          <a:p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model,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modeled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</a:t>
            </a:r>
            <a:r>
              <a:rPr lang="nl-NL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is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right model?</a:t>
            </a:r>
          </a:p>
          <a:p>
            <a:r>
              <a:rPr lang="nl-NL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is the model right?</a:t>
            </a:r>
          </a:p>
          <a:p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assessment of </a:t>
            </a:r>
            <a:r>
              <a:rPr lang="nl-NL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</a:t>
            </a:r>
            <a:r>
              <a:rPr lang="nl-N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8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69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70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03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9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0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2854326" y="2550319"/>
            <a:ext cx="2644775" cy="1965722"/>
            <a:chOff x="3663" y="1480"/>
            <a:chExt cx="1666" cy="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063" y="1480"/>
              <a:ext cx="1240" cy="32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663" y="153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define</a:t>
              </a:r>
              <a:endPara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059" y="1812"/>
              <a:ext cx="1240" cy="3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666" y="1874"/>
              <a:ext cx="6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conceptualize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059" y="2810"/>
              <a:ext cx="1240" cy="32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66" y="2940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conclude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666" y="258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execute</a:t>
              </a:r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4059" y="2477"/>
              <a:ext cx="1240" cy="32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059" y="2145"/>
              <a:ext cx="1240" cy="32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666" y="2238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4459" y="1498"/>
              <a:ext cx="4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formulate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purpose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195" y="1842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identify</a:t>
              </a: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entities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4855" y="1844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7" name="Text Box 46"/>
            <p:cNvSpPr txBox="1">
              <a:spLocks noChangeArrowheads="1"/>
            </p:cNvSpPr>
            <p:nvPr/>
          </p:nvSpPr>
          <p:spPr bwMode="auto">
            <a:xfrm>
              <a:off x="419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values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8" name="Text Box 47"/>
            <p:cNvSpPr txBox="1">
              <a:spLocks noChangeArrowheads="1"/>
            </p:cNvSpPr>
            <p:nvPr/>
          </p:nvSpPr>
          <p:spPr bwMode="auto">
            <a:xfrm>
              <a:off x="485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419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operate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model</a:t>
              </a:r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485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419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present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485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interpret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4" name="Text Box 139"/>
          <p:cNvSpPr txBox="1">
            <a:spLocks noChangeArrowheads="1"/>
          </p:cNvSpPr>
          <p:nvPr/>
        </p:nvSpPr>
        <p:spPr bwMode="auto">
          <a:xfrm>
            <a:off x="2160240" y="1653779"/>
            <a:ext cx="4716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5500083" y="2612232"/>
            <a:ext cx="2199325" cy="1918942"/>
            <a:chOff x="4932363" y="1563688"/>
            <a:chExt cx="4211637" cy="3074047"/>
          </a:xfrm>
        </p:grpSpPr>
        <p:grpSp>
          <p:nvGrpSpPr>
            <p:cNvPr id="35" name="Group 68"/>
            <p:cNvGrpSpPr>
              <a:grpSpLocks/>
            </p:cNvGrpSpPr>
            <p:nvPr/>
          </p:nvGrpSpPr>
          <p:grpSpPr bwMode="auto">
            <a:xfrm>
              <a:off x="4932363" y="1563688"/>
              <a:ext cx="4211637" cy="622449"/>
              <a:chOff x="3107" y="1642"/>
              <a:chExt cx="2653" cy="523"/>
            </a:xfrm>
          </p:grpSpPr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107" y="1642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>
                  <a:latin typeface="Calibri" pitchFamily="84" charset="0"/>
                </a:endParaRPr>
              </a:p>
            </p:txBody>
          </p:sp>
          <p:sp>
            <p:nvSpPr>
              <p:cNvPr id="37" name="Text Box 36"/>
              <p:cNvSpPr txBox="1">
                <a:spLocks noChangeArrowheads="1"/>
              </p:cNvSpPr>
              <p:nvPr/>
            </p:nvSpPr>
            <p:spPr bwMode="auto">
              <a:xfrm>
                <a:off x="4195" y="1751"/>
                <a:ext cx="1565" cy="414"/>
              </a:xfrm>
              <a:prstGeom prst="rect">
                <a:avLst/>
              </a:prstGeom>
              <a:solidFill>
                <a:srgbClr val="FFCC99">
                  <a:alpha val="8196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problem?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(problem validation)</a:t>
                </a:r>
              </a:p>
            </p:txBody>
          </p:sp>
        </p:grp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932363" y="2284412"/>
              <a:ext cx="4211637" cy="492468"/>
              <a:chOff x="3107" y="1752"/>
              <a:chExt cx="2653" cy="414"/>
            </a:xfrm>
          </p:grpSpPr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07" y="1752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>
                  <a:latin typeface="Calibri" pitchFamily="84" charset="0"/>
                </a:endParaRPr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/>
            </p:nvSpPr>
            <p:spPr bwMode="auto">
              <a:xfrm>
                <a:off x="4195" y="1752"/>
                <a:ext cx="1565" cy="414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concepts?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(concepts validation)</a:t>
                </a:r>
              </a:p>
            </p:txBody>
          </p:sp>
        </p:grpSp>
        <p:grpSp>
          <p:nvGrpSpPr>
            <p:cNvPr id="41" name="Group 37"/>
            <p:cNvGrpSpPr>
              <a:grpSpLocks/>
            </p:cNvGrpSpPr>
            <p:nvPr/>
          </p:nvGrpSpPr>
          <p:grpSpPr bwMode="auto">
            <a:xfrm>
              <a:off x="4932363" y="2859087"/>
              <a:ext cx="4211637" cy="556970"/>
              <a:chOff x="3107" y="2341"/>
              <a:chExt cx="2653" cy="468"/>
            </a:xfrm>
          </p:grpSpPr>
          <p:sp>
            <p:nvSpPr>
              <p:cNvPr id="42" name="AutoShape 33"/>
              <p:cNvSpPr>
                <a:spLocks noChangeArrowheads="1"/>
              </p:cNvSpPr>
              <p:nvPr/>
            </p:nvSpPr>
            <p:spPr bwMode="auto">
              <a:xfrm>
                <a:off x="3107" y="2401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>
                  <a:latin typeface="Calibri" pitchFamily="8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/>
            </p:nvSpPr>
            <p:spPr bwMode="auto">
              <a:xfrm>
                <a:off x="4195" y="2341"/>
                <a:ext cx="1565" cy="414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model?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(model verification)</a:t>
                </a:r>
              </a:p>
            </p:txBody>
          </p:sp>
        </p:grpSp>
        <p:grpSp>
          <p:nvGrpSpPr>
            <p:cNvPr id="44" name="Group 39"/>
            <p:cNvGrpSpPr>
              <a:grpSpLocks/>
            </p:cNvGrpSpPr>
            <p:nvPr/>
          </p:nvGrpSpPr>
          <p:grpSpPr bwMode="auto">
            <a:xfrm>
              <a:off x="4932363" y="3435349"/>
              <a:ext cx="4211637" cy="702712"/>
              <a:chOff x="3107" y="2886"/>
              <a:chExt cx="2653" cy="589"/>
            </a:xfrm>
          </p:grpSpPr>
          <p:sp>
            <p:nvSpPr>
              <p:cNvPr id="45" name="AutoShape 34"/>
              <p:cNvSpPr>
                <a:spLocks noChangeArrowheads="1"/>
              </p:cNvSpPr>
              <p:nvPr/>
            </p:nvSpPr>
            <p:spPr bwMode="auto">
              <a:xfrm>
                <a:off x="3107" y="3067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>
                  <a:latin typeface="Calibri" pitchFamily="84" charset="0"/>
                </a:endParaRPr>
              </a:p>
            </p:txBody>
          </p:sp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auto">
              <a:xfrm>
                <a:off x="4195" y="2886"/>
                <a:ext cx="1565" cy="413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outcome?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(outcome verification)</a:t>
                </a:r>
              </a:p>
            </p:txBody>
          </p:sp>
        </p:grpSp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4932363" y="4151960"/>
              <a:ext cx="1727200" cy="485775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 sz="800">
                <a:latin typeface="Calibri" pitchFamily="84" charset="0"/>
              </a:endParaRPr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6657977" y="3957638"/>
              <a:ext cx="2484438" cy="493043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80975" indent="-180975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Right 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answer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?</a:t>
              </a:r>
            </a:p>
            <a:p>
              <a:pPr marL="180975" indent="-180975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(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answer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 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verification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4" name="Oval 144"/>
          <p:cNvSpPr>
            <a:spLocks noChangeArrowheads="1"/>
          </p:cNvSpPr>
          <p:nvPr/>
        </p:nvSpPr>
        <p:spPr bwMode="auto">
          <a:xfrm>
            <a:off x="6239522" y="3282934"/>
            <a:ext cx="1788862" cy="936641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6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0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1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489" name="Text Box 9"/>
          <p:cNvSpPr txBox="1">
            <a:spLocks noChangeArrowheads="1"/>
          </p:cNvSpPr>
          <p:nvPr/>
        </p:nvSpPr>
        <p:spPr bwMode="auto">
          <a:xfrm>
            <a:off x="194400" y="914400"/>
            <a:ext cx="5329237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assessible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when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indent="0" algn="l" eaLnBrk="1" hangingPunct="1">
              <a:buFont typeface="Arial" pitchFamily="34" charset="0"/>
              <a:buChar char="•"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</a:t>
            </a:r>
          </a:p>
          <a:p>
            <a:pPr marL="0" lvl="1" indent="0" algn="l" eaLnBrk="1" hangingPunct="1">
              <a:buFont typeface="Arial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</a:t>
            </a:r>
          </a:p>
          <a:p>
            <a:pPr marL="0" lvl="1" indent="0" algn="l" eaLnBrk="1" hangingPunct="1">
              <a:buFont typeface="Arial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modeling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known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dirty="0">
              <a:latin typeface="+mn-lt"/>
            </a:endParaRPr>
          </a:p>
        </p:txBody>
      </p:sp>
      <p:sp>
        <p:nvSpPr>
          <p:cNvPr id="276492" name="Oval 12"/>
          <p:cNvSpPr>
            <a:spLocks noChangeArrowheads="1"/>
          </p:cNvSpPr>
          <p:nvPr/>
        </p:nvSpPr>
        <p:spPr bwMode="auto">
          <a:xfrm>
            <a:off x="7578726" y="2139554"/>
            <a:ext cx="1565275" cy="1010840"/>
          </a:xfrm>
          <a:prstGeom prst="ellipse">
            <a:avLst/>
          </a:prstGeom>
          <a:solidFill>
            <a:srgbClr val="FF99CC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>
              <a:buFontTx/>
              <a:buNone/>
            </a:pPr>
            <a:r>
              <a:rPr lang="nl-NL"/>
              <a:t>model</a:t>
            </a:r>
          </a:p>
        </p:txBody>
      </p:sp>
      <p:sp>
        <p:nvSpPr>
          <p:cNvPr id="276493" name="Oval 13"/>
          <p:cNvSpPr>
            <a:spLocks noChangeArrowheads="1"/>
          </p:cNvSpPr>
          <p:nvPr/>
        </p:nvSpPr>
        <p:spPr bwMode="auto">
          <a:xfrm>
            <a:off x="4427539" y="2134792"/>
            <a:ext cx="1565275" cy="1010840"/>
          </a:xfrm>
          <a:prstGeom prst="ellipse">
            <a:avLst/>
          </a:prstGeom>
          <a:solidFill>
            <a:srgbClr val="FF99CC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>
              <a:buFontTx/>
              <a:buNone/>
            </a:pPr>
            <a:r>
              <a:rPr lang="nl-NL" sz="1800"/>
              <a:t>modeled </a:t>
            </a:r>
          </a:p>
          <a:p>
            <a:pPr marL="180975" indent="-180975">
              <a:buFontTx/>
              <a:buNone/>
            </a:pPr>
            <a:r>
              <a:rPr lang="nl-NL" sz="1800"/>
              <a:t>system</a:t>
            </a:r>
          </a:p>
        </p:txBody>
      </p:sp>
      <p:sp>
        <p:nvSpPr>
          <p:cNvPr id="276494" name="Oval 14"/>
          <p:cNvSpPr>
            <a:spLocks noChangeArrowheads="1"/>
          </p:cNvSpPr>
          <p:nvPr/>
        </p:nvSpPr>
        <p:spPr bwMode="auto">
          <a:xfrm>
            <a:off x="5940426" y="4132660"/>
            <a:ext cx="1565275" cy="1010840"/>
          </a:xfrm>
          <a:prstGeom prst="ellipse">
            <a:avLst/>
          </a:prstGeom>
          <a:solidFill>
            <a:srgbClr val="FF99CC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>
              <a:buFontTx/>
              <a:buNone/>
            </a:pPr>
            <a:r>
              <a:rPr lang="nl-NL"/>
              <a:t>purpose</a:t>
            </a:r>
          </a:p>
        </p:txBody>
      </p:sp>
      <p:sp>
        <p:nvSpPr>
          <p:cNvPr id="276495" name="Oval 15"/>
          <p:cNvSpPr>
            <a:spLocks noChangeArrowheads="1"/>
          </p:cNvSpPr>
          <p:nvPr/>
        </p:nvSpPr>
        <p:spPr bwMode="auto">
          <a:xfrm>
            <a:off x="6084888" y="2817019"/>
            <a:ext cx="1223962" cy="756047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180975" indent="-180975">
              <a:buFontTx/>
              <a:buNone/>
              <a:defRPr/>
            </a:pPr>
            <a:r>
              <a:rPr lang="nl-NL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confidence</a:t>
            </a: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 rot="-1826437">
            <a:off x="7019925" y="2708672"/>
            <a:ext cx="693738" cy="428625"/>
          </a:xfrm>
          <a:prstGeom prst="rightArrow">
            <a:avLst>
              <a:gd name="adj1" fmla="val 50000"/>
              <a:gd name="adj2" fmla="val 30347"/>
            </a:avLst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algn="l">
              <a:buFontTx/>
              <a:buNone/>
            </a:pPr>
            <a:r>
              <a:rPr lang="nl-NL" sz="800"/>
              <a:t>  </a:t>
            </a:r>
            <a:r>
              <a:rPr lang="nl-NL" sz="1400"/>
              <a:t>needs</a:t>
            </a: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rot="5400000">
            <a:off x="6349406" y="3583980"/>
            <a:ext cx="677465" cy="488950"/>
          </a:xfrm>
          <a:prstGeom prst="rightArrow">
            <a:avLst>
              <a:gd name="adj1" fmla="val 50000"/>
              <a:gd name="adj2" fmla="val 46185"/>
            </a:avLst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algn="l">
              <a:buFontTx/>
              <a:buNone/>
            </a:pPr>
            <a:r>
              <a:rPr lang="nl-NL" sz="800"/>
              <a:t>  </a:t>
            </a:r>
            <a:r>
              <a:rPr lang="nl-NL" sz="1400"/>
              <a:t>needs</a:t>
            </a: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 rot="1902075">
            <a:off x="5651501" y="2680098"/>
            <a:ext cx="720725" cy="425053"/>
          </a:xfrm>
          <a:prstGeom prst="leftArrow">
            <a:avLst>
              <a:gd name="adj1" fmla="val 50000"/>
              <a:gd name="adj2" fmla="val 31793"/>
            </a:avLst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 algn="l">
              <a:buFontTx/>
              <a:buNone/>
            </a:pPr>
            <a:r>
              <a:rPr lang="nl-NL" sz="1400"/>
              <a:t>needs</a:t>
            </a:r>
          </a:p>
        </p:txBody>
      </p:sp>
      <p:sp>
        <p:nvSpPr>
          <p:cNvPr id="2" name="AutoShape 16"/>
          <p:cNvSpPr>
            <a:spLocks noChangeArrowheads="1"/>
          </p:cNvSpPr>
          <p:nvPr/>
        </p:nvSpPr>
        <p:spPr bwMode="auto">
          <a:xfrm rot="15747">
            <a:off x="5940426" y="2409825"/>
            <a:ext cx="1655763" cy="360760"/>
          </a:xfrm>
          <a:prstGeom prst="rightArrow">
            <a:avLst>
              <a:gd name="adj1" fmla="val 50000"/>
              <a:gd name="adj2" fmla="val 86056"/>
            </a:avLst>
          </a:prstGeom>
          <a:solidFill>
            <a:srgbClr val="00CC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>
              <a:buFontTx/>
              <a:buNone/>
            </a:pPr>
            <a:r>
              <a:rPr lang="nl-NL" sz="1400"/>
              <a:t>  represented by</a:t>
            </a:r>
          </a:p>
        </p:txBody>
      </p:sp>
      <p:sp>
        <p:nvSpPr>
          <p:cNvPr id="3" name="AutoShape 16"/>
          <p:cNvSpPr>
            <a:spLocks noChangeArrowheads="1"/>
          </p:cNvSpPr>
          <p:nvPr/>
        </p:nvSpPr>
        <p:spPr bwMode="auto">
          <a:xfrm rot="17916627" flipH="1">
            <a:off x="6870304" y="3369470"/>
            <a:ext cx="1350169" cy="619125"/>
          </a:xfrm>
          <a:prstGeom prst="rightArrow">
            <a:avLst>
              <a:gd name="adj1" fmla="val 50000"/>
              <a:gd name="adj2" fmla="val 72692"/>
            </a:avLst>
          </a:prstGeom>
          <a:solidFill>
            <a:srgbClr val="00CC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>
              <a:buFontTx/>
              <a:buNone/>
            </a:pPr>
            <a:r>
              <a:rPr lang="nl-NL" sz="1400"/>
              <a:t>should fulfill</a:t>
            </a: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 rot="3682068" flipH="1">
            <a:off x="5204421" y="3379590"/>
            <a:ext cx="1327547" cy="576262"/>
          </a:xfrm>
          <a:prstGeom prst="rightArrow">
            <a:avLst>
              <a:gd name="adj1" fmla="val 50000"/>
              <a:gd name="adj2" fmla="val 76791"/>
            </a:avLst>
          </a:prstGeom>
          <a:solidFill>
            <a:srgbClr val="00CC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180975" indent="-180975">
              <a:buFontTx/>
              <a:buNone/>
            </a:pPr>
            <a:r>
              <a:rPr lang="nl-NL" sz="1400"/>
              <a:t>with respect to 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have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a model?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80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9" grpId="0" build="p"/>
      <p:bldP spid="276492" grpId="0" animBg="1"/>
      <p:bldP spid="276493" grpId="0" animBg="1"/>
      <p:bldP spid="276494" grpId="0" animBg="1"/>
      <p:bldP spid="276495" grpId="0" animBg="1"/>
      <p:bldP spid="4112" grpId="0" animBg="1"/>
      <p:bldP spid="4114" grpId="0" animBg="1"/>
      <p:bldP spid="4115" grpId="0" animBg="1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51696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elegant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simple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secondary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school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physics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say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mechanics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levers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slides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system: 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explicitly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defined</a:t>
            </a:r>
            <a:endParaRPr lang="nl-NL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pass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one’s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78544" name="Picture 16" descr="Check-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006078"/>
            <a:ext cx="1060450" cy="795338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78" name="Picture 2" descr="http://cdn.morguefile.com/imageData/public/files/j/jdurham/preview/fldr_2009_06_28/file14112462164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06" y="-6638"/>
            <a:ext cx="3878006" cy="51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5400000">
            <a:off x="6497141" y="2460709"/>
            <a:ext cx="51501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http://cdn.morguefile.com/imageData/public/files/j/jdurham/preview/fldr_2009_06_28/file1411246216476.jpg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have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a model?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6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30" name="Picture 2" descr="File:Nordseewerke-Stapelllauf-Frisia-Brüssel-Hell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6" r="7064"/>
          <a:stretch/>
        </p:blipFill>
        <p:spPr bwMode="auto">
          <a:xfrm>
            <a:off x="5292080" y="-13692"/>
            <a:ext cx="388843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531370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elegant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simple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secondary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school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physics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say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mechanics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levers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slides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ship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yard</a:t>
            </a: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secure safe launch</a:t>
            </a:r>
          </a:p>
        </p:txBody>
      </p:sp>
      <p:pic>
        <p:nvPicPr>
          <p:cNvPr id="280585" name="Picture 9" descr="Check-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006078"/>
            <a:ext cx="1060450" cy="795338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589" name="Picture 13" descr="Red X Cross Wrong Not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28700"/>
            <a:ext cx="996950" cy="747713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 rot="5400000">
            <a:off x="6786210" y="21100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http://commons.wikimedia.org/wiki/File:Nordseewerke-Stapelllauf-Frisia-Br%C3%BCssel-Helling.JPG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have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a model?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0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5" name="Picture 9" descr="Check-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006078"/>
            <a:ext cx="1060450" cy="795338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40" name="Picture 16" descr="Red X Cross Wrong Not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1028700"/>
            <a:ext cx="996950" cy="747713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 descr="File:Nordseewerke-Stapelllauf-Frisia-Brüssel-Hellin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6" r="7064"/>
          <a:stretch/>
        </p:blipFill>
        <p:spPr bwMode="auto">
          <a:xfrm>
            <a:off x="5292080" y="-13692"/>
            <a:ext cx="388843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hoek 17"/>
          <p:cNvSpPr/>
          <p:nvPr/>
        </p:nvSpPr>
        <p:spPr>
          <a:xfrm rot="5400000">
            <a:off x="6786210" y="21100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http://commons.wikimedia.org/wiki/File:Nordseewerke-Stapelllauf-Frisia-Br%C3%BCssel-Helling.JPG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53137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elegant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simple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secondary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school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physics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say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mechanics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levers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slides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marL="0" indent="0"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ship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yard</a:t>
            </a: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moving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ship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uphill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or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downhill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have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a model?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64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2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46799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model: full event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log</a:t>
            </a: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system: Internet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traffic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diagnose performance bottlenecks</a:t>
            </a:r>
          </a:p>
        </p:txBody>
      </p:sp>
      <p:pic>
        <p:nvPicPr>
          <p:cNvPr id="282640" name="Picture 16" descr="Red X Cross Wrong No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1028700"/>
            <a:ext cx="996950" cy="747713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 descr="http://cdn.morguefile.com/imageData/public/files/m/matthewhull/preview/fldr_2008_11_28/file000101926529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8"/>
          <a:stretch/>
        </p:blipFill>
        <p:spPr bwMode="auto">
          <a:xfrm>
            <a:off x="5292080" y="0"/>
            <a:ext cx="38519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hoek 17"/>
          <p:cNvSpPr/>
          <p:nvPr/>
        </p:nvSpPr>
        <p:spPr>
          <a:xfrm rot="5400000">
            <a:off x="6313972" y="2730126"/>
            <a:ext cx="55164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http://cdn.morguefile.com/imageData/public/files/m/matthewhull/preview/fldr_2008_11_28/file0001019265291.jpg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have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a model?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83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94400" y="914400"/>
            <a:ext cx="46799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model: full event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log</a:t>
            </a: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system: Internet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traffic</a:t>
            </a:r>
          </a:p>
          <a:p>
            <a:pPr marL="0" indent="0" algn="l"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document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archiving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82640" name="Picture 16" descr="Red X Cross Wrong No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1028700"/>
            <a:ext cx="996950" cy="747713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585" name="Picture 9" descr="Check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06078"/>
            <a:ext cx="1060450" cy="795338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 descr="http://cdn.morguefile.com/imageData/public/files/p/ppdigital/preview/fldr_2005_01_08/file00013840405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20538"/>
            <a:ext cx="3888432" cy="51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hoek 18"/>
          <p:cNvSpPr/>
          <p:nvPr/>
        </p:nvSpPr>
        <p:spPr>
          <a:xfrm rot="5400000">
            <a:off x="6775757" y="209618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</a:t>
            </a:r>
            <a:r>
              <a:rPr lang="en-US" sz="800" dirty="0" smtClean="0">
                <a:solidFill>
                  <a:schemeClr val="bg1"/>
                </a:solidFill>
              </a:rPr>
              <a:t>cdn.morguefile.com/imageData/public/files/p/ppdigital/preview/fldr_2005_01_08/file0001384040598.jpg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2809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have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a model?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1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2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887</Words>
  <Application>Microsoft Office PowerPoint</Application>
  <PresentationFormat>Diavoorstelling (16:9)</PresentationFormat>
  <Paragraphs>288</Paragraphs>
  <Slides>20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 Theme</vt:lpstr>
      <vt:lpstr>A core Course on Modeling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303</cp:revision>
  <dcterms:created xsi:type="dcterms:W3CDTF">2013-05-16T11:19:57Z</dcterms:created>
  <dcterms:modified xsi:type="dcterms:W3CDTF">2013-08-07T18:44:43Z</dcterms:modified>
</cp:coreProperties>
</file>